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81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iépy, Nicolas" initials="GN" lastIdx="0" clrIdx="0">
    <p:extLst>
      <p:ext uri="{19B8F6BF-5375-455C-9EA6-DF929625EA0E}">
        <p15:presenceInfo xmlns:p15="http://schemas.microsoft.com/office/powerpoint/2012/main" userId="S-1-5-21-66081788-462978661-1268862865-2047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51" autoAdjust="0"/>
  </p:normalViewPr>
  <p:slideViewPr>
    <p:cSldViewPr snapToGrid="0" snapToObjects="1">
      <p:cViewPr varScale="1">
        <p:scale>
          <a:sx n="109" d="100"/>
          <a:sy n="109" d="100"/>
        </p:scale>
        <p:origin x="858" y="102"/>
      </p:cViewPr>
      <p:guideLst/>
    </p:cSldViewPr>
  </p:slideViewPr>
  <p:outlineViewPr>
    <p:cViewPr>
      <p:scale>
        <a:sx n="33" d="100"/>
        <a:sy n="33" d="100"/>
      </p:scale>
      <p:origin x="0" y="-75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E7E8A-22CA-4884-9B11-15E3171963EF}" type="doc">
      <dgm:prSet loTypeId="urn:microsoft.com/office/officeart/2005/8/layout/venn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EB27624-893F-47F0-988E-3185FCF4C5E8}">
      <dgm:prSet phldrT="[Texte]" custT="1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</dgm:spPr>
      <dgm:t>
        <a:bodyPr/>
        <a:lstStyle/>
        <a:p>
          <a:endParaRPr lang="fr-FR" sz="1400" dirty="0">
            <a:solidFill>
              <a:schemeClr val="accent5">
                <a:lumMod val="75000"/>
              </a:schemeClr>
            </a:solidFill>
          </a:endParaRPr>
        </a:p>
      </dgm:t>
    </dgm:pt>
    <dgm:pt modelId="{CA6E0663-BDE6-4DC2-B8A0-387D5C4B538A}" type="parTrans" cxnId="{AADF762B-A4CA-497D-815E-3CBCF2F16F76}">
      <dgm:prSet/>
      <dgm:spPr/>
      <dgm:t>
        <a:bodyPr/>
        <a:lstStyle/>
        <a:p>
          <a:endParaRPr lang="fr-FR">
            <a:solidFill>
              <a:schemeClr val="accent5">
                <a:lumMod val="75000"/>
              </a:schemeClr>
            </a:solidFill>
          </a:endParaRPr>
        </a:p>
      </dgm:t>
    </dgm:pt>
    <dgm:pt modelId="{C4CE9126-638A-498F-9B81-55B2B874D845}" type="sibTrans" cxnId="{AADF762B-A4CA-497D-815E-3CBCF2F16F76}">
      <dgm:prSet/>
      <dgm:spPr/>
      <dgm:t>
        <a:bodyPr/>
        <a:lstStyle/>
        <a:p>
          <a:endParaRPr lang="fr-FR">
            <a:solidFill>
              <a:schemeClr val="accent5">
                <a:lumMod val="75000"/>
              </a:schemeClr>
            </a:solidFill>
          </a:endParaRPr>
        </a:p>
      </dgm:t>
    </dgm:pt>
    <dgm:pt modelId="{498143A2-13A7-46F4-835E-996A4EB5EF4D}">
      <dgm:prSet phldrT="[Texte]" custT="1"/>
      <dgm:spPr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</dgm:spPr>
      <dgm:t>
        <a:bodyPr/>
        <a:lstStyle/>
        <a:p>
          <a:r>
            <a:rPr lang="fr-FR" sz="20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ouvertes</a:t>
          </a:r>
        </a:p>
        <a:p>
          <a:r>
            <a:rPr lang="fr-FR" sz="2000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en-CA" sz="2000" b="1" i="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660 </a:t>
          </a:r>
          <a:r>
            <a:rPr lang="en-CA" sz="2000" b="1" i="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enregistrements</a:t>
          </a:r>
          <a:r>
            <a:rPr lang="en-CA" sz="2000" b="1" i="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000" b="1" i="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géospatiaux</a:t>
          </a:r>
          <a:r>
            <a:rPr lang="en-CA" sz="2000" b="1" i="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 </a:t>
          </a:r>
          <a:r>
            <a:rPr lang="en-CA" sz="2000" b="1" i="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l’eau</a:t>
          </a:r>
          <a:r>
            <a:rPr lang="en-CA" sz="2000" b="1" i="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fr-FR" sz="2000" b="1" dirty="0">
            <a:solidFill>
              <a:schemeClr val="accent5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5EDB6B-F95F-48E2-993D-9AFA8DA32D0A}" type="sibTrans" cxnId="{4B06745A-6A1F-437E-ACC8-A6B9B111F842}">
      <dgm:prSet/>
      <dgm:spPr/>
      <dgm:t>
        <a:bodyPr/>
        <a:lstStyle/>
        <a:p>
          <a:endParaRPr lang="fr-FR">
            <a:solidFill>
              <a:schemeClr val="accent5">
                <a:lumMod val="75000"/>
              </a:schemeClr>
            </a:solidFill>
          </a:endParaRPr>
        </a:p>
      </dgm:t>
    </dgm:pt>
    <dgm:pt modelId="{082E11E6-B2D1-4787-B7A7-40CF7022218C}" type="parTrans" cxnId="{4B06745A-6A1F-437E-ACC8-A6B9B111F842}">
      <dgm:prSet/>
      <dgm:spPr/>
      <dgm:t>
        <a:bodyPr/>
        <a:lstStyle/>
        <a:p>
          <a:endParaRPr lang="fr-FR">
            <a:solidFill>
              <a:schemeClr val="accent5">
                <a:lumMod val="75000"/>
              </a:schemeClr>
            </a:solidFill>
          </a:endParaRPr>
        </a:p>
      </dgm:t>
    </dgm:pt>
    <dgm:pt modelId="{6100C45E-0B02-4B63-8A90-DC96FD8424B4}" type="pres">
      <dgm:prSet presAssocID="{FA8E7E8A-22CA-4884-9B11-15E3171963E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061092B-5527-4497-BE2A-C0A310E40C05}" type="pres">
      <dgm:prSet presAssocID="{FA8E7E8A-22CA-4884-9B11-15E3171963EF}" presName="comp1" presStyleCnt="0"/>
      <dgm:spPr/>
    </dgm:pt>
    <dgm:pt modelId="{9933BDBD-3381-49DF-A763-82D38287AEC7}" type="pres">
      <dgm:prSet presAssocID="{FA8E7E8A-22CA-4884-9B11-15E3171963EF}" presName="circle1" presStyleLbl="node1" presStyleIdx="0" presStyleCnt="2"/>
      <dgm:spPr/>
      <dgm:t>
        <a:bodyPr/>
        <a:lstStyle/>
        <a:p>
          <a:endParaRPr lang="fr-FR"/>
        </a:p>
      </dgm:t>
    </dgm:pt>
    <dgm:pt modelId="{4B784457-1B19-44F7-809E-CC485A37E474}" type="pres">
      <dgm:prSet presAssocID="{FA8E7E8A-22CA-4884-9B11-15E3171963EF}" presName="c1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174C1F-DC9B-4E5C-8646-4B0112677D35}" type="pres">
      <dgm:prSet presAssocID="{FA8E7E8A-22CA-4884-9B11-15E3171963EF}" presName="comp2" presStyleCnt="0"/>
      <dgm:spPr/>
    </dgm:pt>
    <dgm:pt modelId="{0764D052-33B6-4CEA-9F03-FBB0BCD12759}" type="pres">
      <dgm:prSet presAssocID="{FA8E7E8A-22CA-4884-9B11-15E3171963EF}" presName="circle2" presStyleLbl="node1" presStyleIdx="1" presStyleCnt="2" custAng="0" custScaleX="91482" custScaleY="86057" custLinFactNeighborX="-792" custLinFactNeighborY="6972"/>
      <dgm:spPr/>
      <dgm:t>
        <a:bodyPr/>
        <a:lstStyle/>
        <a:p>
          <a:endParaRPr lang="fr-FR"/>
        </a:p>
      </dgm:t>
    </dgm:pt>
    <dgm:pt modelId="{F11218E3-9640-464D-9DB2-DFF505557564}" type="pres">
      <dgm:prSet presAssocID="{FA8E7E8A-22CA-4884-9B11-15E3171963EF}" presName="c2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B06745A-6A1F-437E-ACC8-A6B9B111F842}" srcId="{FA8E7E8A-22CA-4884-9B11-15E3171963EF}" destId="{498143A2-13A7-46F4-835E-996A4EB5EF4D}" srcOrd="1" destOrd="0" parTransId="{082E11E6-B2D1-4787-B7A7-40CF7022218C}" sibTransId="{375EDB6B-F95F-48E2-993D-9AFA8DA32D0A}"/>
    <dgm:cxn modelId="{75B4A773-17E4-47B7-AA6C-38400CAC239B}" type="presOf" srcId="{8EB27624-893F-47F0-988E-3185FCF4C5E8}" destId="{9933BDBD-3381-49DF-A763-82D38287AEC7}" srcOrd="0" destOrd="0" presId="urn:microsoft.com/office/officeart/2005/8/layout/venn2"/>
    <dgm:cxn modelId="{7FF9DD7B-8142-4635-9A0C-E9A8E3C6703B}" type="presOf" srcId="{8EB27624-893F-47F0-988E-3185FCF4C5E8}" destId="{4B784457-1B19-44F7-809E-CC485A37E474}" srcOrd="1" destOrd="0" presId="urn:microsoft.com/office/officeart/2005/8/layout/venn2"/>
    <dgm:cxn modelId="{AADF762B-A4CA-497D-815E-3CBCF2F16F76}" srcId="{FA8E7E8A-22CA-4884-9B11-15E3171963EF}" destId="{8EB27624-893F-47F0-988E-3185FCF4C5E8}" srcOrd="0" destOrd="0" parTransId="{CA6E0663-BDE6-4DC2-B8A0-387D5C4B538A}" sibTransId="{C4CE9126-638A-498F-9B81-55B2B874D845}"/>
    <dgm:cxn modelId="{340FA0D9-93ED-4267-A8D9-250033A2E78F}" type="presOf" srcId="{498143A2-13A7-46F4-835E-996A4EB5EF4D}" destId="{F11218E3-9640-464D-9DB2-DFF505557564}" srcOrd="1" destOrd="0" presId="urn:microsoft.com/office/officeart/2005/8/layout/venn2"/>
    <dgm:cxn modelId="{199637A4-5BDD-462C-9141-93B92305C24F}" type="presOf" srcId="{498143A2-13A7-46F4-835E-996A4EB5EF4D}" destId="{0764D052-33B6-4CEA-9F03-FBB0BCD12759}" srcOrd="0" destOrd="0" presId="urn:microsoft.com/office/officeart/2005/8/layout/venn2"/>
    <dgm:cxn modelId="{1AF29968-7579-4C89-8D12-C601218F5AC5}" type="presOf" srcId="{FA8E7E8A-22CA-4884-9B11-15E3171963EF}" destId="{6100C45E-0B02-4B63-8A90-DC96FD8424B4}" srcOrd="0" destOrd="0" presId="urn:microsoft.com/office/officeart/2005/8/layout/venn2"/>
    <dgm:cxn modelId="{56DDC9D0-C7D6-48B7-A997-A1F37751D85E}" type="presParOf" srcId="{6100C45E-0B02-4B63-8A90-DC96FD8424B4}" destId="{7061092B-5527-4497-BE2A-C0A310E40C05}" srcOrd="0" destOrd="0" presId="urn:microsoft.com/office/officeart/2005/8/layout/venn2"/>
    <dgm:cxn modelId="{77EDEE9F-5414-4C0D-AC58-3206176BC9CF}" type="presParOf" srcId="{7061092B-5527-4497-BE2A-C0A310E40C05}" destId="{9933BDBD-3381-49DF-A763-82D38287AEC7}" srcOrd="0" destOrd="0" presId="urn:microsoft.com/office/officeart/2005/8/layout/venn2"/>
    <dgm:cxn modelId="{15656904-9FED-4970-A150-A13BDF5241D7}" type="presParOf" srcId="{7061092B-5527-4497-BE2A-C0A310E40C05}" destId="{4B784457-1B19-44F7-809E-CC485A37E474}" srcOrd="1" destOrd="0" presId="urn:microsoft.com/office/officeart/2005/8/layout/venn2"/>
    <dgm:cxn modelId="{6C3EC927-DCC7-4246-B0AF-DB42F208BC30}" type="presParOf" srcId="{6100C45E-0B02-4B63-8A90-DC96FD8424B4}" destId="{A0174C1F-DC9B-4E5C-8646-4B0112677D35}" srcOrd="1" destOrd="0" presId="urn:microsoft.com/office/officeart/2005/8/layout/venn2"/>
    <dgm:cxn modelId="{DA55CFD0-8803-4A6C-A25B-6FF829498562}" type="presParOf" srcId="{A0174C1F-DC9B-4E5C-8646-4B0112677D35}" destId="{0764D052-33B6-4CEA-9F03-FBB0BCD12759}" srcOrd="0" destOrd="0" presId="urn:microsoft.com/office/officeart/2005/8/layout/venn2"/>
    <dgm:cxn modelId="{71624931-9BF9-4781-9B8E-C01781BF9E29}" type="presParOf" srcId="{A0174C1F-DC9B-4E5C-8646-4B0112677D35}" destId="{F11218E3-9640-464D-9DB2-DFF50555756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3BDBD-3381-49DF-A763-82D38287AEC7}">
      <dsp:nvSpPr>
        <dsp:cNvPr id="0" name=""/>
        <dsp:cNvSpPr/>
      </dsp:nvSpPr>
      <dsp:spPr>
        <a:xfrm>
          <a:off x="1342637" y="0"/>
          <a:ext cx="4862643" cy="486264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2497515" y="364698"/>
        <a:ext cx="2552887" cy="826649"/>
      </dsp:txXfrm>
    </dsp:sp>
    <dsp:sp modelId="{0764D052-33B6-4CEA-9F03-FBB0BCD12759}">
      <dsp:nvSpPr>
        <dsp:cNvPr id="0" name=""/>
        <dsp:cNvSpPr/>
      </dsp:nvSpPr>
      <dsp:spPr>
        <a:xfrm>
          <a:off x="2076908" y="1724159"/>
          <a:ext cx="3336332" cy="3138483"/>
        </a:xfrm>
        <a:prstGeom prst="ellipse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ouvertes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</a:t>
          </a:r>
          <a:r>
            <a:rPr lang="en-CA" sz="2000" b="1" i="0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660 </a:t>
          </a:r>
          <a:r>
            <a:rPr lang="en-CA" sz="2000" b="1" i="0" kern="120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enregistrements</a:t>
          </a:r>
          <a:r>
            <a:rPr lang="en-CA" sz="2000" b="1" i="0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CA" sz="2000" b="1" i="0" kern="120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géospatiaux</a:t>
          </a:r>
          <a:r>
            <a:rPr lang="en-CA" sz="2000" b="1" i="0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sur </a:t>
          </a:r>
          <a:r>
            <a:rPr lang="en-CA" sz="2000" b="1" i="0" kern="1200" dirty="0" err="1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l’eau</a:t>
          </a:r>
          <a:r>
            <a:rPr lang="en-CA" sz="2000" b="1" i="0" kern="1200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fr-FR" sz="2000" b="1" kern="1200" dirty="0">
            <a:solidFill>
              <a:schemeClr val="accent5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65503" y="2508780"/>
        <a:ext cx="2359143" cy="1569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460-7193-E041-84FB-DBDD74EEDD0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F732-00F6-2D40-9C23-8FCFB28E1E6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891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(Canadian Council on Geomatics Annual General Meeting)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6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2300" y="376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664634"/>
            <a:ext cx="5486400" cy="4336366"/>
          </a:xfrm>
        </p:spPr>
        <p:txBody>
          <a:bodyPr/>
          <a:lstStyle/>
          <a:p>
            <a:pPr marL="171450" indent="-171450">
              <a:spcAft>
                <a:spcPts val="400"/>
              </a:spcAft>
              <a:buClr>
                <a:srgbClr val="C00000"/>
              </a:buCl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EA29D-C225-47AA-92C5-75A00AA6299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03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2300" y="376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664634"/>
            <a:ext cx="5486400" cy="4336366"/>
          </a:xfrm>
        </p:spPr>
        <p:txBody>
          <a:bodyPr/>
          <a:lstStyle/>
          <a:p>
            <a:pPr marL="171450" indent="-171450">
              <a:spcAft>
                <a:spcPts val="400"/>
              </a:spcAft>
              <a:buClr>
                <a:srgbClr val="C00000"/>
              </a:buClr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EA29D-C225-47AA-92C5-75A00AA6299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02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786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47928d64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47928d64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2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503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5288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178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8D66F-FD10-5C4A-BBB5-CFFE79762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3704972-F9E9-DB47-A0A1-6F9693EB0A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2A13-03F8-C048-B959-2E6A5B43C267}" type="datetime1">
              <a:rPr lang="en-CA" smtClean="0"/>
              <a:t>2021-09-14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B955-1AEC-724D-A0DC-4EB48B6B0BF5}" type="datetime1">
              <a:rPr lang="en-CA" smtClean="0"/>
              <a:t>2021-09-14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22BC4C-F9E8-B14F-8C95-DB683A19BF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2715"/>
            <a:ext cx="12179300" cy="6852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C258D-5A79-C944-81BF-30E2485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816003"/>
            <a:ext cx="11391900" cy="331033"/>
          </a:xfrm>
        </p:spPr>
        <p:txBody>
          <a:bodyPr>
            <a:normAutofit/>
          </a:bodyPr>
          <a:lstStyle>
            <a:lvl1pPr algn="ctr"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B6DB3-9FF4-0641-88EC-A7BCD153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2021-09-14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B688D-69C3-804F-8F9F-2502C79E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5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05DD-EAA5-B24D-8EA6-F46C0A3C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579F-7A5D-6E47-A18A-1CD522654756}" type="datetime1">
              <a:rPr lang="en-CA" smtClean="0"/>
              <a:t>2021-09-14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7F5F-554C-0B4B-ADBF-FF449172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4EDA-04A7-A74E-8A86-C2A68219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039D-FA2F-F446-B515-A25EA0F25CD4}" type="datetime1">
              <a:rPr lang="en-CA" smtClean="0"/>
              <a:t>2021-09-14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990A-28E2-2241-82B9-77C01C864E0E}" type="datetime1">
              <a:rPr lang="en-CA" smtClean="0"/>
              <a:t>2021-09-14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CBA0-B8BE-454E-9320-1397925DEF46}" type="datetime1">
              <a:rPr lang="en-CA" smtClean="0"/>
              <a:t>2021-09-14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98DA-F13D-9644-8FFD-469E8B6CEC02}" type="datetime1">
              <a:rPr lang="en-CA" smtClean="0"/>
              <a:t>2021-09-14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AF57-68DC-5241-AA7B-E116E226E515}" type="datetime1">
              <a:rPr lang="en-CA" smtClean="0"/>
              <a:t>2021-09-14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373-5A5E-4B47-A8E3-F30B8EF2A23E}" type="datetime1">
              <a:rPr lang="en-CA" smtClean="0"/>
              <a:t>2021-09-14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C1F-7783-E041-9472-24F46D16163B}" type="datetime1">
              <a:rPr lang="en-CA" smtClean="0"/>
              <a:t>2021-09-14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B48FE-F5F4-E649-BB71-35FD0D44F65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23" y="858"/>
            <a:ext cx="12185902" cy="68562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58C0-6DDE-9444-BC31-866ED9DFCD8E}" type="datetime1">
              <a:rPr lang="en-CA" smtClean="0"/>
              <a:pPr/>
              <a:t>2021-09-14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5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5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sdp-psdo.canada.ca/fr/psdo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ouvert.canada.ca/fr/donnees-ouverte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nb.socrata.com/" TargetMode="External"/><Relationship Id="rId13" Type="http://schemas.openxmlformats.org/officeDocument/2006/relationships/hyperlink" Target="https://data.novascotia.ca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donneesquebec.ca/" TargetMode="External"/><Relationship Id="rId12" Type="http://schemas.openxmlformats.org/officeDocument/2006/relationships/hyperlink" Target="https://geoportal.gov.mb.ca/" TargetMode="External"/><Relationship Id="rId17" Type="http://schemas.openxmlformats.org/officeDocument/2006/relationships/image" Target="../media/image16.png"/><Relationship Id="rId2" Type="http://schemas.openxmlformats.org/officeDocument/2006/relationships/audio" Target="../media/media3.m4a"/><Relationship Id="rId16" Type="http://schemas.openxmlformats.org/officeDocument/2006/relationships/image" Target="../media/image25.png"/><Relationship Id="rId1" Type="http://schemas.microsoft.com/office/2007/relationships/media" Target="../media/media3.m4a"/><Relationship Id="rId6" Type="http://schemas.openxmlformats.org/officeDocument/2006/relationships/hyperlink" Target="https://data.ontario.ca/" TargetMode="External"/><Relationship Id="rId11" Type="http://schemas.openxmlformats.org/officeDocument/2006/relationships/hyperlink" Target="https://opendata.gov.nl.ca/" TargetMode="External"/><Relationship Id="rId5" Type="http://schemas.openxmlformats.org/officeDocument/2006/relationships/hyperlink" Target="https://open.alberta.ca/opendata" TargetMode="External"/><Relationship Id="rId15" Type="http://schemas.openxmlformats.org/officeDocument/2006/relationships/hyperlink" Target="https://www.geomatics.gov.nt.ca/" TargetMode="External"/><Relationship Id="rId10" Type="http://schemas.openxmlformats.org/officeDocument/2006/relationships/hyperlink" Target="https://data.princeedwardisland.ca/" TargetMode="External"/><Relationship Id="rId4" Type="http://schemas.openxmlformats.org/officeDocument/2006/relationships/hyperlink" Target="https://data.gov.bc.ca/" TargetMode="External"/><Relationship Id="rId9" Type="http://schemas.openxmlformats.org/officeDocument/2006/relationships/hyperlink" Target="https://geohub.saskatchewan.ca/" TargetMode="External"/><Relationship Id="rId14" Type="http://schemas.openxmlformats.org/officeDocument/2006/relationships/hyperlink" Target="https://open.yukon.ca/dat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icolas.gariepy@nrcan-rncan.gc.ca" TargetMode="External"/><Relationship Id="rId2" Type="http://schemas.openxmlformats.org/officeDocument/2006/relationships/hyperlink" Target="mailto:Janice.sharpe@nrcan-rncan.gc.c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2E95-F717-CA4E-970C-9C8C0E67F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3721595"/>
            <a:ext cx="11401327" cy="1197286"/>
          </a:xfrm>
        </p:spPr>
        <p:txBody>
          <a:bodyPr>
            <a:normAutofit/>
          </a:bodyPr>
          <a:lstStyle/>
          <a:p>
            <a:pPr algn="ctr"/>
            <a:r>
              <a:rPr lang="fr-CA" noProof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</a:t>
            </a:r>
            <a:r>
              <a:rPr lang="fr-CA" noProof="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géospatiales</a:t>
            </a:r>
            <a:r>
              <a:rPr lang="fr-CA" noProof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ouvertes</a:t>
            </a:r>
            <a:endParaRPr lang="fr-CA" noProof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1796-C463-DC4D-B178-932684729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4972050"/>
            <a:ext cx="10158560" cy="892420"/>
          </a:xfrm>
        </p:spPr>
        <p:txBody>
          <a:bodyPr>
            <a:noAutofit/>
          </a:bodyPr>
          <a:lstStyle/>
          <a:p>
            <a:pPr algn="ctr">
              <a:spcBef>
                <a:spcPct val="0"/>
              </a:spcBef>
            </a:pP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Ressources naturelles Canada, Plateforme </a:t>
            </a:r>
            <a:r>
              <a:rPr lang="fr-CA" sz="1800" b="1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géospatiales</a:t>
            </a: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fédérales</a:t>
            </a:r>
          </a:p>
          <a:p>
            <a:pPr algn="ctr">
              <a:spcBef>
                <a:spcPct val="0"/>
              </a:spcBef>
            </a:pP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Nicolas Gariépy, </a:t>
            </a:r>
            <a:r>
              <a:rPr lang="fr-CA" sz="1800" b="1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ing</a:t>
            </a:r>
            <a:endParaRPr lang="fr-CA" sz="1800" b="1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fr-CA" sz="1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Janice Sharpe, directrice senior, PGF</a:t>
            </a:r>
            <a:endParaRPr lang="fr-CA" sz="18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70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9"/>
    </mc:Choice>
    <mc:Fallback xmlns="">
      <p:transition spd="slow" advTm="2740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53" y="1850231"/>
            <a:ext cx="11411038" cy="4827586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fr-CA" b="1" noProof="0" dirty="0" smtClean="0"/>
              <a:t>Défis à considérés</a:t>
            </a:r>
          </a:p>
          <a:p>
            <a:pPr algn="ctr" fontAlgn="base"/>
            <a:r>
              <a:rPr lang="fr-CA" sz="2400" noProof="0" dirty="0" smtClean="0"/>
              <a:t>Les données sont réparties à travers les différentes organisations et juridictions</a:t>
            </a:r>
          </a:p>
          <a:p>
            <a:pPr algn="ctr" fontAlgn="base"/>
            <a:r>
              <a:rPr lang="fr-CA" sz="2400" noProof="0" dirty="0" smtClean="0"/>
              <a:t>Licences </a:t>
            </a:r>
          </a:p>
          <a:p>
            <a:pPr algn="ctr" fontAlgn="base"/>
            <a:r>
              <a:rPr lang="fr-CA" sz="2400" noProof="0" dirty="0" smtClean="0"/>
              <a:t>Les données et les produits dérivées ne sont pas toujours à jour</a:t>
            </a:r>
          </a:p>
          <a:p>
            <a:pPr algn="ctr" fontAlgn="base"/>
            <a:r>
              <a:rPr lang="fr-CA" sz="2400" noProof="0" dirty="0" smtClean="0"/>
              <a:t> Problème d’harmonisation à travers les juridictions</a:t>
            </a:r>
          </a:p>
          <a:p>
            <a:pPr algn="ctr" fontAlgn="base"/>
            <a:r>
              <a:rPr lang="fr-CA" sz="2400" noProof="0" dirty="0" smtClean="0"/>
              <a:t>Données parfois caches dans les organisations</a:t>
            </a:r>
          </a:p>
          <a:p>
            <a:pPr algn="ctr" fontAlgn="base"/>
            <a:r>
              <a:rPr lang="fr-CA" sz="2400" noProof="0" dirty="0" smtClean="0"/>
              <a:t>« Bien faire les choses » demande des investissements, de la collaboration et du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10</a:t>
            </a:fld>
            <a:endParaRPr lang="en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1609" y="138028"/>
            <a:ext cx="11970526" cy="894032"/>
          </a:xfrm>
        </p:spPr>
        <p:txBody>
          <a:bodyPr>
            <a:normAutofit fontScale="90000"/>
          </a:bodyPr>
          <a:lstStyle/>
          <a:p>
            <a:pPr algn="ctr"/>
            <a:r>
              <a:rPr lang="fr-CA" sz="4000" noProof="0" dirty="0" smtClean="0"/>
              <a:t>Le parcours de partage de données est souvent complexe </a:t>
            </a:r>
            <a:endParaRPr lang="fr-CA" sz="4000" noProof="0" dirty="0"/>
          </a:p>
        </p:txBody>
      </p:sp>
      <p:cxnSp>
        <p:nvCxnSpPr>
          <p:cNvPr id="8" name="Google Shape;307;p34"/>
          <p:cNvCxnSpPr/>
          <p:nvPr/>
        </p:nvCxnSpPr>
        <p:spPr>
          <a:xfrm flipV="1">
            <a:off x="5123798" y="144021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7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6"/>
    </mc:Choice>
    <mc:Fallback xmlns="">
      <p:transition spd="slow" advTm="5656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11</a:t>
            </a:fld>
            <a:endParaRPr lang="en-C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1609" y="138028"/>
            <a:ext cx="11970526" cy="894032"/>
          </a:xfrm>
        </p:spPr>
        <p:txBody>
          <a:bodyPr>
            <a:normAutofit fontScale="90000"/>
          </a:bodyPr>
          <a:lstStyle/>
          <a:p>
            <a:pPr algn="ctr"/>
            <a:r>
              <a:rPr lang="fr-CA" sz="4000" noProof="0" dirty="0" smtClean="0"/>
              <a:t>Le parcours de partage de données est souvent complexe </a:t>
            </a:r>
            <a:endParaRPr lang="fr-CA" sz="4000" noProof="0" dirty="0"/>
          </a:p>
        </p:txBody>
      </p:sp>
      <p:cxnSp>
        <p:nvCxnSpPr>
          <p:cNvPr id="8" name="Google Shape;307;p34"/>
          <p:cNvCxnSpPr/>
          <p:nvPr/>
        </p:nvCxnSpPr>
        <p:spPr>
          <a:xfrm flipV="1">
            <a:off x="5123798" y="1087514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80962" y="1707355"/>
            <a:ext cx="11099094" cy="4384237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fr-CA" b="1" noProof="0" dirty="0" smtClean="0"/>
              <a:t>Mais les défis mènent aux opportunités </a:t>
            </a:r>
          </a:p>
          <a:p>
            <a:pPr algn="ctr" fontAlgn="base"/>
            <a:r>
              <a:rPr lang="fr-CA" sz="2400" dirty="0"/>
              <a:t>Plusieurs éléments de fondation</a:t>
            </a:r>
          </a:p>
          <a:p>
            <a:pPr algn="ctr" fontAlgn="base"/>
            <a:r>
              <a:rPr lang="fr-CA" sz="2400" noProof="0" dirty="0" smtClean="0"/>
              <a:t>Nous avons les moyens de « simplement diffuser les données » </a:t>
            </a:r>
          </a:p>
          <a:p>
            <a:pPr algn="ctr" fontAlgn="base"/>
            <a:r>
              <a:rPr lang="fr-CA" sz="2400" noProof="0" dirty="0" smtClean="0"/>
              <a:t>Des standards existent, il faut les exploiter </a:t>
            </a:r>
          </a:p>
          <a:p>
            <a:pPr algn="ctr" fontAlgn="base"/>
            <a:r>
              <a:rPr lang="fr-CA" sz="2400" noProof="0" dirty="0" smtClean="0"/>
              <a:t>Les données le plus proche de la source, en adoptant un système fédéré </a:t>
            </a:r>
          </a:p>
          <a:p>
            <a:pPr algn="ctr" fontAlgn="base"/>
            <a:r>
              <a:rPr lang="fr-CA" sz="2400" noProof="0" dirty="0" smtClean="0"/>
              <a:t>Nous pouvons favoriser une culture de gouvernement ouvert </a:t>
            </a:r>
          </a:p>
          <a:p>
            <a:pPr algn="ctr" fontAlgn="base"/>
            <a:r>
              <a:rPr lang="fr-CA" sz="2400" noProof="0" dirty="0" smtClean="0"/>
              <a:t>Nous pouvons appliquer les meilleures pratiques pour la gestion des données scientifiques : Trouvable , accessible,  interopérable et réutilisable</a:t>
            </a:r>
            <a:endParaRPr lang="fr-CA" sz="2400" noProof="0" dirty="0"/>
          </a:p>
        </p:txBody>
      </p:sp>
    </p:spTree>
    <p:extLst>
      <p:ext uri="{BB962C8B-B14F-4D97-AF65-F5344CB8AC3E}">
        <p14:creationId xmlns:p14="http://schemas.microsoft.com/office/powerpoint/2010/main" val="10759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32"/>
    </mc:Choice>
    <mc:Fallback xmlns="">
      <p:transition spd="slow" advTm="618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smtClean="0">
                <a:solidFill>
                  <a:schemeClr val="accent6"/>
                </a:solidFill>
              </a:rPr>
              <a:t>Points forts du projet:</a:t>
            </a:r>
            <a:br>
              <a:rPr lang="fr-CA" noProof="0" dirty="0" smtClean="0">
                <a:solidFill>
                  <a:schemeClr val="accent6"/>
                </a:solidFill>
              </a:rPr>
            </a:br>
            <a:r>
              <a:rPr lang="fr-CA" sz="4000" noProof="0" dirty="0" smtClean="0"/>
              <a:t>Fédération de données ouvertes </a:t>
            </a:r>
            <a:r>
              <a:rPr lang="fr-CA" sz="4000" noProof="0" dirty="0" err="1" smtClean="0"/>
              <a:t>géospatiales</a:t>
            </a:r>
            <a:endParaRPr lang="fr-CA" sz="40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4"/>
    </mc:Choice>
    <mc:Fallback xmlns="">
      <p:transition spd="slow" advTm="245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1433" y="96914"/>
            <a:ext cx="11269133" cy="990600"/>
          </a:xfrm>
        </p:spPr>
        <p:txBody>
          <a:bodyPr/>
          <a:lstStyle/>
          <a:p>
            <a:pPr algn="ctr"/>
            <a:r>
              <a:rPr lang="fr-CA" noProof="0" dirty="0" smtClean="0">
                <a:solidFill>
                  <a:schemeClr val="accent6"/>
                </a:solidFill>
              </a:rPr>
              <a:t>Projet: </a:t>
            </a:r>
            <a:r>
              <a:rPr lang="fr-CA" noProof="0" dirty="0" smtClean="0"/>
              <a:t>Les origines 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6206" y="1459612"/>
            <a:ext cx="11269133" cy="4614863"/>
          </a:xfrm>
        </p:spPr>
        <p:txBody>
          <a:bodyPr>
            <a:normAutofit fontScale="92500" lnSpcReduction="20000"/>
          </a:bodyPr>
          <a:lstStyle/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400" noProof="0" dirty="0" smtClean="0"/>
              <a:t>En 2017, le Conseil canadien de géomatique a accepté d'inclure des métadonnées et des services </a:t>
            </a:r>
            <a:r>
              <a:rPr lang="fr-CA" sz="2400" noProof="0" dirty="0" err="1" smtClean="0"/>
              <a:t>géospatiaux</a:t>
            </a:r>
            <a:r>
              <a:rPr lang="fr-CA" sz="2400" noProof="0" dirty="0" smtClean="0"/>
              <a:t> PT dans la plateforme </a:t>
            </a:r>
            <a:r>
              <a:rPr lang="fr-CA" sz="2400" noProof="0" dirty="0" err="1" smtClean="0"/>
              <a:t>géospatiale</a:t>
            </a:r>
            <a:r>
              <a:rPr lang="fr-CA" sz="2400" noProof="0" dirty="0" smtClean="0"/>
              <a:t> fédérale. 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En 2018, analyse de l’environnement: 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Statut portail P/T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Inventaire jeux de données/services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Technologie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Capacité de la PGF</a:t>
            </a:r>
          </a:p>
          <a:p>
            <a:pPr lvl="2" algn="ctr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72000"/>
              <a:buFont typeface="Wingdings" panose="05000000000000000000" pitchFamily="2" charset="2"/>
              <a:buChar char="ü"/>
            </a:pPr>
            <a:r>
              <a:rPr lang="fr-CA" sz="2200" noProof="0" dirty="0" smtClean="0"/>
              <a:t>Licence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En 2019, projet pilote avec données CB, un succès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600" noProof="0" dirty="0" smtClean="0"/>
              <a:t>Depuis ce temps, intégration en cours</a:t>
            </a:r>
          </a:p>
          <a:p>
            <a:pPr lvl="0" algn="ctr">
              <a:lnSpc>
                <a:spcPct val="110000"/>
              </a:lnSpc>
              <a:spcBef>
                <a:spcPts val="600"/>
              </a:spcBef>
            </a:pPr>
            <a:r>
              <a:rPr lang="fr-CA" sz="2400" noProof="0" dirty="0" smtClean="0"/>
              <a:t>Toutes les données </a:t>
            </a:r>
            <a:r>
              <a:rPr lang="fr-CA" sz="2400" noProof="0" dirty="0" err="1" smtClean="0"/>
              <a:t>géospatiales</a:t>
            </a:r>
            <a:r>
              <a:rPr lang="fr-CA" sz="2400" noProof="0" dirty="0" smtClean="0"/>
              <a:t> ouvertes P/T disponibles seront incluses d'ici mars 2023</a:t>
            </a:r>
            <a:endParaRPr lang="fr-CA" sz="26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94"/>
    </mc:Choice>
    <mc:Fallback xmlns="">
      <p:transition spd="slow" advTm="5739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2594" y="2157412"/>
            <a:ext cx="11269133" cy="4229100"/>
          </a:xfrm>
        </p:spPr>
        <p:txBody>
          <a:bodyPr>
            <a:normAutofit/>
          </a:bodyPr>
          <a:lstStyle/>
          <a:p>
            <a:r>
              <a:rPr lang="fr-CA" sz="2400" noProof="0" dirty="0" smtClean="0"/>
              <a:t>La donnée reste là où elle est. Seule la </a:t>
            </a:r>
            <a:r>
              <a:rPr lang="fr-CA" sz="2400" b="1" noProof="0" dirty="0" smtClean="0"/>
              <a:t>métadonnée</a:t>
            </a:r>
            <a:r>
              <a:rPr lang="fr-CA" sz="2400" noProof="0" dirty="0" smtClean="0"/>
              <a:t> est intégrée dans nos systèmes.</a:t>
            </a:r>
          </a:p>
          <a:p>
            <a:r>
              <a:rPr lang="fr-CA" sz="2400" noProof="0" dirty="0" smtClean="0"/>
              <a:t>Intégration des jeux données sous </a:t>
            </a:r>
            <a:r>
              <a:rPr lang="fr-CA" sz="2400" b="1" noProof="0" dirty="0" smtClean="0"/>
              <a:t>licences ouvertes compatibles</a:t>
            </a:r>
            <a:r>
              <a:rPr lang="fr-CA" sz="2400" noProof="0" dirty="0" smtClean="0"/>
              <a:t> avec la licence du Gouvernement Ouvert du Canada.</a:t>
            </a:r>
          </a:p>
          <a:p>
            <a:r>
              <a:rPr lang="fr-CA" sz="2400" noProof="0" dirty="0" smtClean="0"/>
              <a:t>Diffusion avec la </a:t>
            </a:r>
            <a:r>
              <a:rPr lang="fr-CA" sz="2400" b="1" noProof="0" dirty="0" smtClean="0"/>
              <a:t>licence d’origine.</a:t>
            </a:r>
          </a:p>
          <a:p>
            <a:r>
              <a:rPr lang="fr-CA" sz="2400" noProof="0" dirty="0" smtClean="0"/>
              <a:t>Processus </a:t>
            </a:r>
            <a:r>
              <a:rPr lang="fr-CA" sz="2400" b="1" noProof="0" dirty="0" smtClean="0"/>
              <a:t>automatique</a:t>
            </a:r>
            <a:r>
              <a:rPr lang="fr-CA" sz="2400" noProof="0" dirty="0" smtClean="0"/>
              <a:t>, mise à jour </a:t>
            </a:r>
            <a:r>
              <a:rPr lang="fr-CA" sz="2400" b="1" noProof="0" dirty="0" smtClean="0"/>
              <a:t>hebdomadaire.</a:t>
            </a:r>
          </a:p>
          <a:p>
            <a:r>
              <a:rPr lang="fr-CA" sz="2400" noProof="0" dirty="0" smtClean="0"/>
              <a:t>Métadonnées traduites automatiquement via l’</a:t>
            </a:r>
            <a:r>
              <a:rPr lang="fr-CA" sz="2400" b="1" noProof="0" dirty="0" smtClean="0"/>
              <a:t>intelligence artificielle </a:t>
            </a:r>
            <a:r>
              <a:rPr lang="fr-CA" sz="2400" noProof="0" dirty="0" smtClean="0"/>
              <a:t>pour supporter les </a:t>
            </a:r>
            <a:r>
              <a:rPr lang="fr-CA" sz="2400" b="1" noProof="0" dirty="0" smtClean="0"/>
              <a:t>langues officielles.</a:t>
            </a:r>
            <a:endParaRPr lang="fr-CA" sz="2400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14</a:t>
            </a:fld>
            <a:endParaRPr lang="en-US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61433" y="96914"/>
            <a:ext cx="11269133" cy="990600"/>
          </a:xfrm>
        </p:spPr>
        <p:txBody>
          <a:bodyPr>
            <a:normAutofit/>
          </a:bodyPr>
          <a:lstStyle/>
          <a:p>
            <a:pPr algn="ctr"/>
            <a:r>
              <a:rPr lang="fr-CA" sz="4000" noProof="0" dirty="0" smtClean="0">
                <a:solidFill>
                  <a:schemeClr val="accent6"/>
                </a:solidFill>
              </a:rPr>
              <a:t>Projet: </a:t>
            </a:r>
            <a:r>
              <a:rPr lang="fr-CA" sz="4000" noProof="0" dirty="0" smtClean="0"/>
              <a:t>Paramètres de la recherche fédérée</a:t>
            </a:r>
            <a:endParaRPr lang="fr-CA" sz="4000" noProof="0" dirty="0"/>
          </a:p>
        </p:txBody>
      </p:sp>
      <p:cxnSp>
        <p:nvCxnSpPr>
          <p:cNvPr id="7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4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64"/>
    </mc:Choice>
    <mc:Fallback xmlns="">
      <p:transition spd="slow" advTm="5486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5666" y="256555"/>
            <a:ext cx="11269133" cy="624253"/>
          </a:xfrm>
        </p:spPr>
        <p:txBody>
          <a:bodyPr>
            <a:normAutofit fontScale="90000"/>
          </a:bodyPr>
          <a:lstStyle/>
          <a:p>
            <a:pPr algn="ctr"/>
            <a:r>
              <a:rPr lang="fr-CA" noProof="0" dirty="0" smtClean="0">
                <a:solidFill>
                  <a:schemeClr val="accent6"/>
                </a:solidFill>
              </a:rPr>
              <a:t>Project: </a:t>
            </a:r>
            <a:r>
              <a:rPr lang="fr-CA" noProof="0" dirty="0" smtClean="0"/>
              <a:t>Architecture </a:t>
            </a:r>
            <a:endParaRPr lang="fr-CA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15</a:t>
            </a:fld>
            <a:endParaRPr lang="en-US"/>
          </a:p>
        </p:txBody>
      </p:sp>
      <p:cxnSp>
        <p:nvCxnSpPr>
          <p:cNvPr id="25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Cylindre 25"/>
          <p:cNvSpPr/>
          <p:nvPr/>
        </p:nvSpPr>
        <p:spPr>
          <a:xfrm>
            <a:off x="465666" y="2519659"/>
            <a:ext cx="1143000" cy="12485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P/T/M</a:t>
            </a:r>
            <a:endParaRPr lang="en-CA" dirty="0"/>
          </a:p>
        </p:txBody>
      </p:sp>
      <p:sp>
        <p:nvSpPr>
          <p:cNvPr id="27" name="Rectangle 26"/>
          <p:cNvSpPr/>
          <p:nvPr/>
        </p:nvSpPr>
        <p:spPr>
          <a:xfrm>
            <a:off x="2186356" y="2409089"/>
            <a:ext cx="1658815" cy="1283677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ETL</a:t>
            </a:r>
            <a:endParaRPr lang="en-CA" dirty="0"/>
          </a:p>
        </p:txBody>
      </p:sp>
      <p:sp>
        <p:nvSpPr>
          <p:cNvPr id="29" name="Cylindre 28"/>
          <p:cNvSpPr/>
          <p:nvPr/>
        </p:nvSpPr>
        <p:spPr>
          <a:xfrm>
            <a:off x="7291755" y="2426676"/>
            <a:ext cx="1143000" cy="12485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PGF</a:t>
            </a:r>
            <a:endParaRPr lang="en-CA" dirty="0"/>
          </a:p>
        </p:txBody>
      </p:sp>
      <p:sp>
        <p:nvSpPr>
          <p:cNvPr id="32" name="Cylindre 31"/>
          <p:cNvSpPr/>
          <p:nvPr/>
        </p:nvSpPr>
        <p:spPr>
          <a:xfrm>
            <a:off x="9677401" y="1022839"/>
            <a:ext cx="1143000" cy="12485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PDSO</a:t>
            </a:r>
            <a:endParaRPr lang="en-CA" dirty="0"/>
          </a:p>
        </p:txBody>
      </p:sp>
      <p:cxnSp>
        <p:nvCxnSpPr>
          <p:cNvPr id="33" name="Connecteur en angle 32"/>
          <p:cNvCxnSpPr>
            <a:stCxn id="32" idx="2"/>
            <a:endCxn id="29" idx="1"/>
          </p:cNvCxnSpPr>
          <p:nvPr/>
        </p:nvCxnSpPr>
        <p:spPr>
          <a:xfrm rot="10800000" flipV="1">
            <a:off x="7863255" y="1647092"/>
            <a:ext cx="1814146" cy="779583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/>
          <p:cNvCxnSpPr>
            <a:stCxn id="29" idx="4"/>
          </p:cNvCxnSpPr>
          <p:nvPr/>
        </p:nvCxnSpPr>
        <p:spPr>
          <a:xfrm>
            <a:off x="8434755" y="3050930"/>
            <a:ext cx="2385646" cy="1269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ngle 38"/>
          <p:cNvCxnSpPr>
            <a:stCxn id="27" idx="2"/>
          </p:cNvCxnSpPr>
          <p:nvPr/>
        </p:nvCxnSpPr>
        <p:spPr>
          <a:xfrm rot="16200000" flipH="1">
            <a:off x="6006145" y="702384"/>
            <a:ext cx="1252375" cy="7233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7" idx="3"/>
            <a:endCxn id="29" idx="2"/>
          </p:cNvCxnSpPr>
          <p:nvPr/>
        </p:nvCxnSpPr>
        <p:spPr>
          <a:xfrm>
            <a:off x="3845171" y="3050928"/>
            <a:ext cx="34465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422861" y="2805358"/>
            <a:ext cx="305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XML</a:t>
            </a:r>
          </a:p>
          <a:p>
            <a:pPr algn="ctr"/>
            <a:r>
              <a:rPr lang="fr-CA" sz="1400" dirty="0" smtClean="0"/>
              <a:t>PNAH ISO 19115:2003</a:t>
            </a:r>
            <a:endParaRPr lang="en-CA" sz="1400" dirty="0"/>
          </a:p>
        </p:txBody>
      </p:sp>
      <p:cxnSp>
        <p:nvCxnSpPr>
          <p:cNvPr id="45" name="Connecteur droit avec flèche 44"/>
          <p:cNvCxnSpPr>
            <a:stCxn id="26" idx="4"/>
            <a:endCxn id="27" idx="1"/>
          </p:cNvCxnSpPr>
          <p:nvPr/>
        </p:nvCxnSpPr>
        <p:spPr>
          <a:xfrm flipV="1">
            <a:off x="1608666" y="3050928"/>
            <a:ext cx="577690" cy="9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323468" y="2803203"/>
            <a:ext cx="264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JSON</a:t>
            </a:r>
          </a:p>
          <a:p>
            <a:pPr algn="ctr"/>
            <a:r>
              <a:rPr lang="fr-CA" sz="1400" dirty="0"/>
              <a:t>CKAN-</a:t>
            </a:r>
            <a:r>
              <a:rPr lang="fr-CA" sz="1400" dirty="0" err="1"/>
              <a:t>extCA</a:t>
            </a:r>
            <a:endParaRPr lang="en-CA" sz="1400" dirty="0"/>
          </a:p>
        </p:txBody>
      </p:sp>
      <p:sp>
        <p:nvSpPr>
          <p:cNvPr id="47" name="ZoneTexte 46"/>
          <p:cNvSpPr txBox="1"/>
          <p:nvPr/>
        </p:nvSpPr>
        <p:spPr>
          <a:xfrm>
            <a:off x="3789815" y="2774581"/>
            <a:ext cx="63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Geo</a:t>
            </a:r>
            <a:endParaRPr lang="en-CA" dirty="0"/>
          </a:p>
        </p:txBody>
      </p:sp>
      <p:sp>
        <p:nvSpPr>
          <p:cNvPr id="48" name="ZoneTexte 47"/>
          <p:cNvSpPr txBox="1"/>
          <p:nvPr/>
        </p:nvSpPr>
        <p:spPr>
          <a:xfrm>
            <a:off x="3024065" y="3675184"/>
            <a:ext cx="115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Non </a:t>
            </a:r>
            <a:r>
              <a:rPr lang="fr-CA" dirty="0" err="1" smtClean="0"/>
              <a:t>Geo</a:t>
            </a:r>
            <a:endParaRPr lang="en-CA" dirty="0"/>
          </a:p>
        </p:txBody>
      </p:sp>
      <p:sp>
        <p:nvSpPr>
          <p:cNvPr id="49" name="ZoneTexte 48"/>
          <p:cNvSpPr txBox="1"/>
          <p:nvPr/>
        </p:nvSpPr>
        <p:spPr>
          <a:xfrm>
            <a:off x="4630946" y="4467878"/>
            <a:ext cx="264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JSON</a:t>
            </a:r>
          </a:p>
          <a:p>
            <a:pPr algn="ctr"/>
            <a:r>
              <a:rPr lang="fr-CA" sz="1400" dirty="0"/>
              <a:t>CKAN-</a:t>
            </a:r>
            <a:r>
              <a:rPr lang="fr-CA" sz="1400" dirty="0" err="1"/>
              <a:t>extCA</a:t>
            </a:r>
            <a:endParaRPr lang="en-CA" sz="1400" dirty="0"/>
          </a:p>
        </p:txBody>
      </p:sp>
      <p:sp>
        <p:nvSpPr>
          <p:cNvPr id="50" name="ZoneTexte 49"/>
          <p:cNvSpPr txBox="1"/>
          <p:nvPr/>
        </p:nvSpPr>
        <p:spPr>
          <a:xfrm rot="5400000">
            <a:off x="9819902" y="3467716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Collection:</a:t>
            </a:r>
          </a:p>
          <a:p>
            <a:pPr algn="ctr"/>
            <a:r>
              <a:rPr lang="fr-CA" sz="1400" dirty="0" smtClean="0"/>
              <a:t>Cartes ouvertes</a:t>
            </a:r>
            <a:endParaRPr lang="en-CA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8323468" y="4666024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Collection:</a:t>
            </a:r>
          </a:p>
          <a:p>
            <a:pPr algn="ctr"/>
            <a:r>
              <a:rPr lang="fr-CA" sz="1400" dirty="0" smtClean="0"/>
              <a:t>Données fédérées</a:t>
            </a:r>
            <a:endParaRPr lang="en-CA" sz="1400" dirty="0"/>
          </a:p>
        </p:txBody>
      </p:sp>
      <p:sp>
        <p:nvSpPr>
          <p:cNvPr id="52" name="Bouton d’action : Suivant 51">
            <a:hlinkClick r:id="" action="ppaction://noaction" highlightClick="1"/>
          </p:cNvPr>
          <p:cNvSpPr/>
          <p:nvPr/>
        </p:nvSpPr>
        <p:spPr>
          <a:xfrm>
            <a:off x="9178889" y="2800440"/>
            <a:ext cx="155409" cy="23592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Bouton d’action : Suivant 52">
            <a:hlinkClick r:id="" action="ppaction://noaction" highlightClick="1"/>
          </p:cNvPr>
          <p:cNvSpPr/>
          <p:nvPr/>
        </p:nvSpPr>
        <p:spPr>
          <a:xfrm>
            <a:off x="8245763" y="1369409"/>
            <a:ext cx="155409" cy="23592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ZoneTexte 53"/>
          <p:cNvSpPr txBox="1"/>
          <p:nvPr/>
        </p:nvSpPr>
        <p:spPr>
          <a:xfrm rot="19745294">
            <a:off x="-120813" y="2283889"/>
            <a:ext cx="145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Métadonnées</a:t>
            </a:r>
            <a:endParaRPr lang="en-CA" dirty="0"/>
          </a:p>
        </p:txBody>
      </p:sp>
      <p:sp>
        <p:nvSpPr>
          <p:cNvPr id="55" name="Cylindre 54"/>
          <p:cNvSpPr/>
          <p:nvPr/>
        </p:nvSpPr>
        <p:spPr>
          <a:xfrm>
            <a:off x="10248901" y="4320887"/>
            <a:ext cx="1143000" cy="12485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Canada ouvert</a:t>
            </a:r>
            <a:endParaRPr lang="en-CA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44"/>
    </mc:Choice>
    <mc:Fallback xmlns="">
      <p:transition spd="slow" advTm="78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16</a:t>
            </a:fld>
            <a:endParaRPr lang="en-US"/>
          </a:p>
        </p:txBody>
      </p:sp>
      <p:sp>
        <p:nvSpPr>
          <p:cNvPr id="69" name="Rectangle 68"/>
          <p:cNvSpPr/>
          <p:nvPr/>
        </p:nvSpPr>
        <p:spPr>
          <a:xfrm rot="19596946">
            <a:off x="7108764" y="1578457"/>
            <a:ext cx="1650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smtClean="0"/>
              <a:t>PNAH-</a:t>
            </a:r>
          </a:p>
          <a:p>
            <a:r>
              <a:rPr lang="fr-CA" dirty="0" smtClean="0"/>
              <a:t>ISO19115:2003</a:t>
            </a:r>
            <a:endParaRPr lang="fr-CA" dirty="0"/>
          </a:p>
        </p:txBody>
      </p: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465666" y="256555"/>
            <a:ext cx="11269133" cy="624253"/>
          </a:xfrm>
        </p:spPr>
        <p:txBody>
          <a:bodyPr>
            <a:normAutofit fontScale="90000"/>
          </a:bodyPr>
          <a:lstStyle/>
          <a:p>
            <a:pPr algn="ctr"/>
            <a:r>
              <a:rPr lang="fr-CA" noProof="0" dirty="0" smtClean="0">
                <a:solidFill>
                  <a:schemeClr val="accent6"/>
                </a:solidFill>
              </a:rPr>
              <a:t>Projet: </a:t>
            </a:r>
            <a:r>
              <a:rPr lang="fr-CA" noProof="0" dirty="0" smtClean="0"/>
              <a:t>Processus</a:t>
            </a:r>
            <a:endParaRPr lang="fr-CA" noProof="0" dirty="0"/>
          </a:p>
        </p:txBody>
      </p:sp>
      <p:cxnSp>
        <p:nvCxnSpPr>
          <p:cNvPr id="39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440116" y="2778123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Meta</a:t>
            </a:r>
            <a:endParaRPr lang="en-CA" sz="1400" dirty="0"/>
          </a:p>
        </p:txBody>
      </p:sp>
      <p:sp>
        <p:nvSpPr>
          <p:cNvPr id="41" name="Cylindre 40"/>
          <p:cNvSpPr/>
          <p:nvPr/>
        </p:nvSpPr>
        <p:spPr>
          <a:xfrm>
            <a:off x="871386" y="2132020"/>
            <a:ext cx="1494679" cy="13815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Provinces</a:t>
            </a:r>
          </a:p>
          <a:p>
            <a:pPr algn="ctr"/>
            <a:r>
              <a:rPr lang="fr-CA" dirty="0" smtClean="0"/>
              <a:t>Territoires</a:t>
            </a:r>
          </a:p>
          <a:p>
            <a:pPr algn="ctr"/>
            <a:r>
              <a:rPr lang="fr-CA" dirty="0" smtClean="0"/>
              <a:t>Municipalités</a:t>
            </a:r>
            <a:endParaRPr lang="en-CA" dirty="0"/>
          </a:p>
        </p:txBody>
      </p:sp>
      <p:sp>
        <p:nvSpPr>
          <p:cNvPr id="42" name="ZoneTexte 41"/>
          <p:cNvSpPr txBox="1"/>
          <p:nvPr/>
        </p:nvSpPr>
        <p:spPr>
          <a:xfrm>
            <a:off x="307730" y="3600546"/>
            <a:ext cx="2426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Un portail/un modèle</a:t>
            </a:r>
          </a:p>
          <a:p>
            <a:endParaRPr lang="fr-CA" dirty="0" smtClean="0"/>
          </a:p>
          <a:p>
            <a:r>
              <a:rPr lang="fr-CA" dirty="0" smtClean="0"/>
              <a:t>Différentes technologies </a:t>
            </a:r>
            <a:r>
              <a:rPr lang="en-CA" dirty="0" smtClean="0"/>
              <a:t>(CKAN, </a:t>
            </a:r>
            <a:r>
              <a:rPr lang="en-CA" dirty="0" err="1" smtClean="0"/>
              <a:t>DKAN,Socrata</a:t>
            </a:r>
            <a:r>
              <a:rPr lang="en-CA" dirty="0" smtClean="0"/>
              <a:t>,…)</a:t>
            </a:r>
            <a:endParaRPr lang="fr-CA" dirty="0" smtClean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8661"/>
          <a:stretch/>
        </p:blipFill>
        <p:spPr>
          <a:xfrm>
            <a:off x="4725864" y="5708774"/>
            <a:ext cx="689355" cy="409113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 rot="5400000">
            <a:off x="3275772" y="2040370"/>
            <a:ext cx="4167195" cy="31203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/>
          <p:cNvSpPr/>
          <p:nvPr/>
        </p:nvSpPr>
        <p:spPr>
          <a:xfrm>
            <a:off x="4404109" y="1979321"/>
            <a:ext cx="2510157" cy="45762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Filtrage Licence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405079" y="2436944"/>
            <a:ext cx="2509187" cy="7179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Géo vs non-géo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398434" y="4106395"/>
            <a:ext cx="2509188" cy="7711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Delta</a:t>
            </a:r>
          </a:p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96450" y="4877529"/>
            <a:ext cx="2523096" cy="7978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Traduction </a:t>
            </a:r>
          </a:p>
          <a:p>
            <a:pPr algn="ctr"/>
            <a:r>
              <a:rPr lang="fr-CA" sz="1400" dirty="0" err="1" smtClean="0">
                <a:solidFill>
                  <a:schemeClr val="tx1"/>
                </a:solidFill>
              </a:rPr>
              <a:t>en</a:t>
            </a:r>
            <a:r>
              <a:rPr lang="fr-CA" sz="14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fr</a:t>
            </a:r>
            <a:r>
              <a:rPr lang="fr-CA" sz="1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fr-CA" sz="14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fren</a:t>
            </a:r>
            <a:endParaRPr lang="fr-CA" sz="14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56" y="5733910"/>
            <a:ext cx="546422" cy="33186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405078" y="1531988"/>
            <a:ext cx="2509188" cy="4473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Modèle de travail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04109" y="3162249"/>
            <a:ext cx="2505497" cy="9470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 smtClean="0">
                <a:solidFill>
                  <a:schemeClr val="tx1"/>
                </a:solidFill>
              </a:rPr>
              <a:t>Modèle unilingue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6" name="Flèche vers le bas 65"/>
          <p:cNvSpPr/>
          <p:nvPr/>
        </p:nvSpPr>
        <p:spPr>
          <a:xfrm>
            <a:off x="3974123" y="1874639"/>
            <a:ext cx="254977" cy="3218507"/>
          </a:xfrm>
          <a:prstGeom prst="downArrow">
            <a:avLst/>
          </a:prstGeom>
          <a:gradFill>
            <a:gsLst>
              <a:gs pos="33000">
                <a:srgbClr val="FF0000"/>
              </a:gs>
              <a:gs pos="52000">
                <a:schemeClr val="accent6"/>
              </a:gs>
              <a:gs pos="100000">
                <a:schemeClr val="accent6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ZoneTexte 66"/>
          <p:cNvSpPr txBox="1"/>
          <p:nvPr/>
        </p:nvSpPr>
        <p:spPr>
          <a:xfrm>
            <a:off x="5011615" y="2778123"/>
            <a:ext cx="729762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Format</a:t>
            </a:r>
            <a:endParaRPr lang="en-CA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5741377" y="2778123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Type</a:t>
            </a:r>
            <a:endParaRPr lang="en-CA" sz="1400" dirty="0"/>
          </a:p>
        </p:txBody>
      </p:sp>
      <p:sp>
        <p:nvSpPr>
          <p:cNvPr id="72" name="ZoneTexte 71"/>
          <p:cNvSpPr txBox="1"/>
          <p:nvPr/>
        </p:nvSpPr>
        <p:spPr>
          <a:xfrm>
            <a:off x="6312875" y="2778976"/>
            <a:ext cx="571499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ID</a:t>
            </a:r>
            <a:endParaRPr lang="en-CA" sz="1400" dirty="0"/>
          </a:p>
        </p:txBody>
      </p:sp>
      <p:sp>
        <p:nvSpPr>
          <p:cNvPr id="73" name="ZoneTexte 72"/>
          <p:cNvSpPr txBox="1"/>
          <p:nvPr/>
        </p:nvSpPr>
        <p:spPr>
          <a:xfrm>
            <a:off x="4472453" y="4528385"/>
            <a:ext cx="409776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+</a:t>
            </a:r>
            <a:endParaRPr lang="en-CA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5942186" y="4534284"/>
            <a:ext cx="38303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-</a:t>
            </a:r>
            <a:endParaRPr lang="en-CA" sz="1400" dirty="0"/>
          </a:p>
        </p:txBody>
      </p:sp>
      <p:sp>
        <p:nvSpPr>
          <p:cNvPr id="75" name="ZoneTexte 74"/>
          <p:cNvSpPr txBox="1"/>
          <p:nvPr/>
        </p:nvSpPr>
        <p:spPr>
          <a:xfrm>
            <a:off x="4876221" y="4525492"/>
            <a:ext cx="62099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MAJ</a:t>
            </a:r>
            <a:endParaRPr lang="en-CA" sz="1400" dirty="0"/>
          </a:p>
        </p:txBody>
      </p:sp>
      <p:sp>
        <p:nvSpPr>
          <p:cNvPr id="76" name="ZoneTexte 75"/>
          <p:cNvSpPr txBox="1"/>
          <p:nvPr/>
        </p:nvSpPr>
        <p:spPr>
          <a:xfrm>
            <a:off x="4472453" y="3510336"/>
            <a:ext cx="936553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err="1" smtClean="0"/>
              <a:t>Geo</a:t>
            </a:r>
            <a:endParaRPr lang="fr-CA" sz="1400" dirty="0" smtClean="0"/>
          </a:p>
          <a:p>
            <a:pPr algn="ctr"/>
            <a:r>
              <a:rPr lang="fr-CA" sz="1400" dirty="0" smtClean="0"/>
              <a:t>PNAH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5565810" y="3513551"/>
            <a:ext cx="1267646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Non </a:t>
            </a:r>
            <a:r>
              <a:rPr lang="fr-CA" sz="1400" dirty="0" err="1" smtClean="0"/>
              <a:t>Geo</a:t>
            </a:r>
            <a:endParaRPr lang="fr-CA" sz="1400" dirty="0" smtClean="0"/>
          </a:p>
          <a:p>
            <a:pPr algn="ctr"/>
            <a:r>
              <a:rPr lang="fr-CA" sz="1400" dirty="0" smtClean="0"/>
              <a:t>CKAN-</a:t>
            </a:r>
            <a:r>
              <a:rPr lang="fr-CA" sz="1400" dirty="0" err="1" smtClean="0"/>
              <a:t>extCA</a:t>
            </a:r>
            <a:endParaRPr lang="en-CA" sz="1400" dirty="0"/>
          </a:p>
        </p:txBody>
      </p:sp>
      <p:sp>
        <p:nvSpPr>
          <p:cNvPr id="78" name="ZoneTexte 77"/>
          <p:cNvSpPr txBox="1"/>
          <p:nvPr/>
        </p:nvSpPr>
        <p:spPr>
          <a:xfrm>
            <a:off x="6321963" y="4537177"/>
            <a:ext cx="383038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sz="1400" dirty="0" smtClean="0"/>
              <a:t>Ø</a:t>
            </a:r>
            <a:endParaRPr lang="en-CA" sz="1400" dirty="0"/>
          </a:p>
        </p:txBody>
      </p:sp>
      <p:sp>
        <p:nvSpPr>
          <p:cNvPr id="79" name="Flèche droite 78"/>
          <p:cNvSpPr/>
          <p:nvPr/>
        </p:nvSpPr>
        <p:spPr>
          <a:xfrm>
            <a:off x="2734407" y="2728610"/>
            <a:ext cx="606670" cy="357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Flèche droite 79"/>
          <p:cNvSpPr/>
          <p:nvPr/>
        </p:nvSpPr>
        <p:spPr>
          <a:xfrm>
            <a:off x="7163665" y="2920163"/>
            <a:ext cx="606670" cy="357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2" y="3358514"/>
            <a:ext cx="648711" cy="648711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82" y="2040872"/>
            <a:ext cx="661174" cy="606669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8872344" y="1979321"/>
            <a:ext cx="195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Contenu </a:t>
            </a:r>
            <a:r>
              <a:rPr lang="fr-CA" dirty="0" err="1" smtClean="0"/>
              <a:t>geo</a:t>
            </a:r>
            <a:endParaRPr lang="fr-CA" dirty="0" smtClean="0"/>
          </a:p>
          <a:p>
            <a:r>
              <a:rPr lang="fr-CA" dirty="0" smtClean="0"/>
              <a:t>Insert/Update</a:t>
            </a:r>
            <a:endParaRPr lang="en-CA" dirty="0"/>
          </a:p>
        </p:txBody>
      </p:sp>
      <p:sp>
        <p:nvSpPr>
          <p:cNvPr id="84" name="ZoneTexte 83"/>
          <p:cNvSpPr txBox="1"/>
          <p:nvPr/>
        </p:nvSpPr>
        <p:spPr>
          <a:xfrm>
            <a:off x="8872343" y="3360894"/>
            <a:ext cx="181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Contenu non-</a:t>
            </a:r>
            <a:r>
              <a:rPr lang="fr-CA" dirty="0" err="1" smtClean="0"/>
              <a:t>geo</a:t>
            </a:r>
            <a:endParaRPr lang="fr-CA" dirty="0" smtClean="0"/>
          </a:p>
          <a:p>
            <a:r>
              <a:rPr lang="fr-CA" dirty="0" smtClean="0"/>
              <a:t>Insert/Update</a:t>
            </a:r>
            <a:endParaRPr lang="en-CA" dirty="0"/>
          </a:p>
        </p:txBody>
      </p:sp>
      <p:sp>
        <p:nvSpPr>
          <p:cNvPr id="85" name="ZoneTexte 84"/>
          <p:cNvSpPr txBox="1"/>
          <p:nvPr/>
        </p:nvSpPr>
        <p:spPr>
          <a:xfrm>
            <a:off x="8872344" y="4557143"/>
            <a:ext cx="208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Rapport exécution</a:t>
            </a:r>
          </a:p>
          <a:p>
            <a:r>
              <a:rPr lang="fr-CA" dirty="0" err="1" smtClean="0"/>
              <a:t>Delete</a:t>
            </a:r>
            <a:endParaRPr lang="fr-CA" dirty="0" smtClean="0"/>
          </a:p>
          <a:p>
            <a:r>
              <a:rPr lang="fr-CA" dirty="0" smtClean="0"/>
              <a:t>Config à mettre à jour</a:t>
            </a:r>
            <a:endParaRPr lang="en-CA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8" y="4540389"/>
            <a:ext cx="920118" cy="920118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776" y="5708774"/>
            <a:ext cx="520208" cy="496251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 rot="19509612">
            <a:off x="7089446" y="31738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dirty="0"/>
              <a:t>CKAN-</a:t>
            </a:r>
            <a:r>
              <a:rPr lang="fr-CA" dirty="0" err="1"/>
              <a:t>extCA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9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6"/>
    </mc:Choice>
    <mc:Fallback xmlns="">
      <p:transition spd="slow" advTm="8639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fr-CA" b="1" noProof="0" dirty="0" smtClean="0"/>
              <a:t>Problèmes à surmonter</a:t>
            </a:r>
          </a:p>
          <a:p>
            <a:pPr marL="109538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fr-CA" b="1" noProof="0" dirty="0" smtClean="0"/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Chaque portail a son propre modèle</a:t>
            </a:r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Conformité au standard facilite l’interopérabilité</a:t>
            </a:r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Utilisation vs conformité au standard</a:t>
            </a:r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Métadonnées semi-bilingues dans un modèle unilingue</a:t>
            </a:r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Distribution métadonnée en texte formaté</a:t>
            </a:r>
          </a:p>
          <a:p>
            <a:pPr lvl="1" algn="ctr">
              <a:lnSpc>
                <a:spcPct val="100000"/>
              </a:lnSpc>
              <a:spcBef>
                <a:spcPts val="600"/>
              </a:spcBef>
            </a:pPr>
            <a:r>
              <a:rPr lang="fr-CA" noProof="0" dirty="0" smtClean="0"/>
              <a:t>Étendu spatial en toponyme</a:t>
            </a:r>
          </a:p>
          <a:p>
            <a:pPr lvl="1"/>
            <a:endParaRPr lang="fr-CA" noProof="0" dirty="0" smtClean="0"/>
          </a:p>
          <a:p>
            <a:pPr lvl="1"/>
            <a:endParaRPr lang="fr-CA" noProof="0" dirty="0" smtClean="0"/>
          </a:p>
          <a:p>
            <a:pPr lvl="1"/>
            <a:endParaRPr lang="fr-CA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65666" y="256555"/>
            <a:ext cx="11269133" cy="624253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 smtClean="0">
                <a:solidFill>
                  <a:schemeClr val="accent6"/>
                </a:solidFill>
              </a:rPr>
              <a:t>Projet</a:t>
            </a:r>
            <a:r>
              <a:rPr lang="en-CA" dirty="0" smtClean="0">
                <a:solidFill>
                  <a:schemeClr val="accent6"/>
                </a:solidFill>
              </a:rPr>
              <a:t>: </a:t>
            </a:r>
            <a:r>
              <a:rPr lang="en-CA" dirty="0" err="1" smtClean="0"/>
              <a:t>Leçons</a:t>
            </a:r>
            <a:r>
              <a:rPr lang="en-CA" dirty="0" smtClean="0"/>
              <a:t> apprises</a:t>
            </a:r>
            <a:endParaRPr lang="en-CA" dirty="0"/>
          </a:p>
        </p:txBody>
      </p:sp>
      <p:cxnSp>
        <p:nvCxnSpPr>
          <p:cNvPr id="6" name="Google Shape;307;p34"/>
          <p:cNvCxnSpPr/>
          <p:nvPr/>
        </p:nvCxnSpPr>
        <p:spPr>
          <a:xfrm flipV="1">
            <a:off x="5123797" y="1273252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05"/>
    </mc:Choice>
    <mc:Fallback xmlns="">
      <p:transition spd="slow" advTm="46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327" y="457200"/>
            <a:ext cx="11269133" cy="990600"/>
          </a:xfrm>
        </p:spPr>
        <p:txBody>
          <a:bodyPr/>
          <a:lstStyle/>
          <a:p>
            <a:r>
              <a:rPr lang="fr-CA" noProof="0" dirty="0" smtClean="0"/>
              <a:t>Accès aux données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 smtClean="0"/>
              <a:t>Plateforme de sciences et données ouvertes: Données </a:t>
            </a:r>
            <a:r>
              <a:rPr lang="fr-CA" noProof="0" dirty="0" err="1" smtClean="0"/>
              <a:t>géospatiales</a:t>
            </a:r>
            <a:r>
              <a:rPr lang="fr-CA" noProof="0" dirty="0" smtClean="0"/>
              <a:t> pour décrire les effets cumulatifs du développement des ressources</a:t>
            </a:r>
          </a:p>
          <a:p>
            <a:pPr lvl="1"/>
            <a:r>
              <a:rPr lang="fr-CA" noProof="0" dirty="0" smtClean="0">
                <a:hlinkClick r:id="rId3"/>
              </a:rPr>
              <a:t>https://osdp-psdo.canada.ca/fr/psdo</a:t>
            </a:r>
            <a:endParaRPr lang="fr-CA" noProof="0" dirty="0" smtClean="0"/>
          </a:p>
          <a:p>
            <a:endParaRPr lang="fr-CA" noProof="0" dirty="0" smtClean="0"/>
          </a:p>
          <a:p>
            <a:pPr lvl="1"/>
            <a:endParaRPr lang="fr-CA" noProof="0" dirty="0" smtClean="0"/>
          </a:p>
          <a:p>
            <a:pPr marL="287338" lvl="1" indent="0">
              <a:buNone/>
            </a:pPr>
            <a:endParaRPr lang="fr-CA" noProof="0" dirty="0" smtClean="0"/>
          </a:p>
          <a:p>
            <a:pPr marL="287338" lvl="1" indent="0">
              <a:buNone/>
            </a:pPr>
            <a:endParaRPr lang="fr-CA" noProof="0" dirty="0" smtClean="0"/>
          </a:p>
          <a:p>
            <a:r>
              <a:rPr lang="fr-CA" noProof="0" dirty="0" smtClean="0"/>
              <a:t>Portail du gouvernement ouvert du Canada</a:t>
            </a:r>
          </a:p>
          <a:p>
            <a:pPr lvl="1"/>
            <a:r>
              <a:rPr lang="fr-CA" noProof="0" dirty="0" smtClean="0">
                <a:hlinkClick r:id="rId4"/>
              </a:rPr>
              <a:t>https://ouvert.canada.ca/fr/donnees-ouvertes</a:t>
            </a:r>
            <a:r>
              <a:rPr lang="fr-CA" noProof="0" dirty="0" smtClean="0"/>
              <a:t> </a:t>
            </a:r>
            <a:endParaRPr lang="fr-CA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89" y="0"/>
            <a:ext cx="11635007" cy="68249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13" y="-459996"/>
            <a:ext cx="11212490" cy="7744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9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44"/>
    </mc:Choice>
    <mc:Fallback xmlns="">
      <p:transition spd="slow" advTm="5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Annexe: Calendrier des travaux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/>
          </p:nvPr>
        </p:nvGraphicFramePr>
        <p:xfrm>
          <a:off x="1072662" y="1447800"/>
          <a:ext cx="9961684" cy="3928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1166">
                  <a:extLst>
                    <a:ext uri="{9D8B030D-6E8A-4147-A177-3AD203B41FA5}">
                      <a16:colId xmlns:a16="http://schemas.microsoft.com/office/drawing/2014/main" val="2410855522"/>
                    </a:ext>
                  </a:extLst>
                </a:gridCol>
                <a:gridCol w="3272507">
                  <a:extLst>
                    <a:ext uri="{9D8B030D-6E8A-4147-A177-3AD203B41FA5}">
                      <a16:colId xmlns:a16="http://schemas.microsoft.com/office/drawing/2014/main" val="3797573305"/>
                    </a:ext>
                  </a:extLst>
                </a:gridCol>
                <a:gridCol w="2172060">
                  <a:extLst>
                    <a:ext uri="{9D8B030D-6E8A-4147-A177-3AD203B41FA5}">
                      <a16:colId xmlns:a16="http://schemas.microsoft.com/office/drawing/2014/main" val="2129511762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239391742"/>
                    </a:ext>
                  </a:extLst>
                </a:gridCol>
              </a:tblGrid>
              <a:tr h="26758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Partenaire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Portail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Intégration</a:t>
                      </a:r>
                      <a:r>
                        <a:rPr lang="en-CA" sz="1200" b="1" u="none" strike="noStrike" dirty="0">
                          <a:effectLst/>
                        </a:rPr>
                        <a:t> Geo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u="none" strike="noStrike" dirty="0" err="1">
                          <a:effectLst/>
                        </a:rPr>
                        <a:t>Intégration</a:t>
                      </a:r>
                      <a:r>
                        <a:rPr lang="en-CA" sz="1200" b="1" u="none" strike="noStrike" dirty="0">
                          <a:effectLst/>
                        </a:rPr>
                        <a:t> non </a:t>
                      </a:r>
                      <a:r>
                        <a:rPr lang="en-CA" sz="1200" b="1" u="none" strike="noStrike" dirty="0" err="1">
                          <a:effectLst/>
                        </a:rPr>
                        <a:t>géo</a:t>
                      </a:r>
                      <a:endParaRPr lang="en-CA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826774"/>
                  </a:ext>
                </a:extLst>
              </a:tr>
              <a:tr h="298052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 err="1">
                          <a:effectLst/>
                        </a:rPr>
                        <a:t>Colombie-britannique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4"/>
                        </a:rPr>
                        <a:t>https://data.gov.bc.ca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(500 +)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442979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Alberta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5"/>
                        </a:rPr>
                        <a:t>https://open.alberta.ca/opendata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(1600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5342213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</a:rPr>
                        <a:t>Ontario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6"/>
                        </a:rPr>
                        <a:t>https://data.ontario.ca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(280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(440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6260503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Québec et municipalités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7"/>
                        </a:rPr>
                        <a:t>https://www.donneesquebec.ca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(680 +)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(540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221395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Territoire du Yukon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8"/>
                        </a:rPr>
                        <a:t>https://gnb.socrata.com/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(490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694724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Nouveau-brunswick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9"/>
                        </a:rPr>
                        <a:t>https://geohub.saskatchewan.ca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(50 + )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u="none" strike="noStrike" dirty="0">
                          <a:effectLst/>
                        </a:rPr>
                        <a:t>2021-22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2390870"/>
                  </a:ext>
                </a:extLst>
              </a:tr>
              <a:tr h="30277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>
                          <a:effectLst/>
                        </a:rPr>
                        <a:t>Nouvelle-</a:t>
                      </a:r>
                      <a:r>
                        <a:rPr lang="en-CA" sz="1200" u="none" strike="noStrike" dirty="0" err="1">
                          <a:effectLst/>
                        </a:rPr>
                        <a:t>Écosse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10"/>
                        </a:rPr>
                        <a:t>https://data.princeedwardisland.ca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0480504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 dirty="0" err="1">
                          <a:effectLst/>
                        </a:rPr>
                        <a:t>Île</a:t>
                      </a:r>
                      <a:r>
                        <a:rPr lang="en-CA" sz="1200" u="none" strike="noStrike" dirty="0">
                          <a:effectLst/>
                        </a:rPr>
                        <a:t>-du-Prince-</a:t>
                      </a:r>
                      <a:r>
                        <a:rPr lang="en-CA" sz="1200" u="none" strike="noStrike" dirty="0" err="1">
                          <a:effectLst/>
                        </a:rPr>
                        <a:t>Édouard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11"/>
                        </a:rPr>
                        <a:t>https://opendata.gov.nl.ca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smtClean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smtClean="0">
                          <a:effectLst/>
                        </a:rPr>
                        <a:t>2021-22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3881786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Saskatchewan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12"/>
                        </a:rPr>
                        <a:t>https://geoportal.gov.mb.ca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>
                          <a:effectLst/>
                        </a:rPr>
                        <a:t>2021-22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2021-22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38930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Manitoba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13"/>
                        </a:rPr>
                        <a:t>https://data.novascotia.ca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2021-22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2021-22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420859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Terre-Neuve-et-Labrador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>
                          <a:effectLst/>
                          <a:hlinkClick r:id="rId14"/>
                        </a:rPr>
                        <a:t>https://open.yukon.ca/data</a:t>
                      </a:r>
                      <a:endParaRPr lang="en-CA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2021-22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2021-22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95244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Territoires du Nord-Ouest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u="sng" strike="noStrike" dirty="0">
                          <a:effectLst/>
                          <a:hlinkClick r:id="rId15"/>
                        </a:rPr>
                        <a:t>https://www.geomatics.gov.nt.ca</a:t>
                      </a:r>
                      <a:endParaRPr lang="en-CA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>
                          <a:effectLst/>
                        </a:rPr>
                        <a:t>2022-23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2022-23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897607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Nunavut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u="none" strike="noStrike">
                          <a:effectLst/>
                        </a:rPr>
                        <a:t>?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?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?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2676952"/>
                  </a:ext>
                </a:extLst>
              </a:tr>
            </a:tbl>
          </a:graphicData>
        </a:graphic>
      </p:graphicFrame>
      <p:pic>
        <p:nvPicPr>
          <p:cNvPr id="10" name="Imag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4" y="1772872"/>
            <a:ext cx="241789" cy="24178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3" y="2054466"/>
            <a:ext cx="241789" cy="24178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2" y="2327760"/>
            <a:ext cx="241789" cy="24178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4" y="2609354"/>
            <a:ext cx="241789" cy="24178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1" y="2882648"/>
            <a:ext cx="241789" cy="24178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60" y="3172789"/>
            <a:ext cx="241789" cy="24178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33" y="2327760"/>
            <a:ext cx="241789" cy="24178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32" y="2640859"/>
            <a:ext cx="241789" cy="2417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"/>
    </mc:Choice>
    <mc:Fallback xmlns="">
      <p:transition spd="slow" advTm="10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1850" y="1447801"/>
            <a:ext cx="10515600" cy="1752599"/>
          </a:xfrm>
        </p:spPr>
        <p:txBody>
          <a:bodyPr/>
          <a:lstStyle/>
          <a:p>
            <a:r>
              <a:rPr lang="fr-CA" b="1" noProof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</a:t>
            </a:r>
            <a:r>
              <a:rPr lang="fr-CA" b="1" noProof="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géospatiales</a:t>
            </a:r>
            <a:r>
              <a:rPr lang="fr-CA" b="1" noProof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ouvertes au Canada </a:t>
            </a:r>
            <a:br>
              <a:rPr lang="fr-CA" b="1" noProof="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CA" sz="2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Perspectives de la plateforme </a:t>
            </a:r>
            <a:r>
              <a:rPr lang="fr-CA" sz="2800" b="1" noProof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géospatiale</a:t>
            </a:r>
            <a:r>
              <a:rPr lang="fr-CA" sz="2800" b="1" noProof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fédérale</a:t>
            </a:r>
            <a:endParaRPr lang="fr-CA" sz="2800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94"/>
    </mc:Choice>
    <mc:Fallback xmlns="">
      <p:transition spd="slow" advTm="16489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5664" y="1423987"/>
            <a:ext cx="11269133" cy="990600"/>
          </a:xfrm>
        </p:spPr>
        <p:txBody>
          <a:bodyPr/>
          <a:lstStyle/>
          <a:p>
            <a:pPr algn="ctr"/>
            <a:r>
              <a:rPr lang="fr-CA" noProof="0" dirty="0" smtClean="0"/>
              <a:t>Merci et connectez-vous avec nous! </a:t>
            </a:r>
            <a:endParaRPr lang="fr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2594" y="2721768"/>
            <a:ext cx="11269133" cy="3014662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fr-CA" sz="2400" noProof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Janice Sharpe, directrice sénior</a:t>
            </a:r>
          </a:p>
          <a:p>
            <a:pPr marL="0" lvl="0" indent="0" algn="ctr">
              <a:buNone/>
            </a:pPr>
            <a:r>
              <a:rPr lang="fr-CA" sz="2400" noProof="0" dirty="0" smtClean="0">
                <a:hlinkClick r:id="rId2"/>
              </a:rPr>
              <a:t>janice.sharpe@nrcan-rncan.gc.ca</a:t>
            </a:r>
            <a:endParaRPr lang="fr-CA" sz="2400" noProof="0" dirty="0" smtClean="0"/>
          </a:p>
          <a:p>
            <a:pPr marL="0" indent="0">
              <a:buNone/>
            </a:pPr>
            <a:endParaRPr lang="fr-CA" sz="2400" noProof="0" dirty="0" smtClean="0"/>
          </a:p>
          <a:p>
            <a:pPr marL="0" indent="0" algn="ctr">
              <a:buNone/>
            </a:pPr>
            <a:r>
              <a:rPr lang="fr-CA" sz="2400" noProof="0" dirty="0" smtClean="0"/>
              <a:t>Nicolas Gariépy, </a:t>
            </a:r>
            <a:r>
              <a:rPr lang="fr-CA" sz="2400" noProof="0" dirty="0" err="1" smtClean="0"/>
              <a:t>ing</a:t>
            </a:r>
            <a:endParaRPr lang="fr-CA" sz="2400" noProof="0" dirty="0" smtClean="0"/>
          </a:p>
          <a:p>
            <a:pPr marL="0" indent="0" algn="ctr">
              <a:buNone/>
            </a:pPr>
            <a:r>
              <a:rPr lang="fr-CA" sz="2400" noProof="0" dirty="0" smtClean="0">
                <a:hlinkClick r:id="rId3"/>
              </a:rPr>
              <a:t>nicolas.gariepy@nrcan-rncan.gc.ca</a:t>
            </a:r>
            <a:r>
              <a:rPr lang="fr-CA" sz="2400" noProof="0" dirty="0" smtClean="0"/>
              <a:t> </a:t>
            </a:r>
            <a:endParaRPr lang="fr-CA" sz="24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6"/>
    </mc:Choice>
    <mc:Fallback xmlns="">
      <p:transition spd="slow" advTm="745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DE3E-0105-E642-B6B2-4802BEA8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noProof="0" dirty="0" smtClean="0"/>
              <a:t>© Sa Majesté la Reine du chef du Canada, représentée par le ministre des Ressources naturelles, 2021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241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23378" y="1865920"/>
            <a:ext cx="5912555" cy="516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3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8055" y="115789"/>
            <a:ext cx="10903814" cy="1037600"/>
          </a:xfrm>
        </p:spPr>
        <p:txBody>
          <a:bodyPr>
            <a:normAutofit/>
          </a:bodyPr>
          <a:lstStyle/>
          <a:p>
            <a:pPr algn="ctr"/>
            <a:r>
              <a:rPr lang="fr-CA" sz="3600" noProof="0" dirty="0" smtClean="0"/>
              <a:t>Existence d’une base pour le partage de données</a:t>
            </a:r>
            <a:endParaRPr lang="fr-CA" sz="3600" noProof="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975" y="2061769"/>
            <a:ext cx="11355606" cy="3810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fr-CA" b="1" dirty="0" smtClean="0">
                <a:latin typeface="+mj-lt"/>
              </a:rPr>
              <a:t>Éléments à considérer</a:t>
            </a:r>
          </a:p>
          <a:p>
            <a:pPr algn="ctr"/>
            <a:r>
              <a:rPr lang="fr-CA" sz="2400" dirty="0" smtClean="0">
                <a:latin typeface="+mj-lt"/>
              </a:rPr>
              <a:t>Accélération de la création de données</a:t>
            </a:r>
          </a:p>
          <a:p>
            <a:pPr algn="ctr"/>
            <a:r>
              <a:rPr lang="fr-CA" sz="2400" dirty="0" smtClean="0">
                <a:latin typeface="+mj-lt"/>
              </a:rPr>
              <a:t>Transformation technologique</a:t>
            </a:r>
          </a:p>
          <a:p>
            <a:pPr algn="ctr"/>
            <a:r>
              <a:rPr lang="fr-CA" sz="2400" dirty="0" smtClean="0">
                <a:latin typeface="+mj-lt"/>
              </a:rPr>
              <a:t>Attente croissante d’un accès gratuit et facile aux données</a:t>
            </a:r>
          </a:p>
          <a:p>
            <a:pPr algn="ctr"/>
            <a:r>
              <a:rPr lang="fr-CA" sz="2400" dirty="0" smtClean="0">
                <a:latin typeface="+mj-lt"/>
              </a:rPr>
              <a:t>Augmentation des initiatives et politiques favorisant le partage et l’accès aux données</a:t>
            </a:r>
          </a:p>
          <a:p>
            <a:pPr algn="ctr"/>
            <a:r>
              <a:rPr lang="fr-CA" sz="2400" dirty="0" smtClean="0">
                <a:latin typeface="+mj-lt"/>
              </a:rPr>
              <a:t>Normes internationales pour le parte et l’échange de données</a:t>
            </a:r>
          </a:p>
          <a:p>
            <a:pPr algn="ctr"/>
            <a:r>
              <a:rPr lang="fr-CA" sz="2400" dirty="0" smtClean="0">
                <a:latin typeface="+mj-lt"/>
              </a:rPr>
              <a:t>Préoccupation concernant la vie privée et la sécurité personnelle et nationale</a:t>
            </a:r>
          </a:p>
        </p:txBody>
      </p:sp>
      <p:cxnSp>
        <p:nvCxnSpPr>
          <p:cNvPr id="12" name="Google Shape;307;p34"/>
          <p:cNvCxnSpPr/>
          <p:nvPr/>
        </p:nvCxnSpPr>
        <p:spPr>
          <a:xfrm flipV="1">
            <a:off x="5123798" y="1525294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91"/>
    </mc:Choice>
    <mc:Fallback xmlns="">
      <p:transition spd="slow" advTm="9929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223378" y="1865920"/>
            <a:ext cx="5912555" cy="516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4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8055" y="115789"/>
            <a:ext cx="10903814" cy="784324"/>
          </a:xfrm>
        </p:spPr>
        <p:txBody>
          <a:bodyPr>
            <a:normAutofit fontScale="90000"/>
          </a:bodyPr>
          <a:lstStyle/>
          <a:p>
            <a:pPr algn="ctr"/>
            <a:r>
              <a:rPr lang="fr-CA" sz="4000" noProof="0" dirty="0" smtClean="0"/>
              <a:t>Existence d’une base pour le partage de données </a:t>
            </a:r>
            <a:endParaRPr lang="fr-CA" sz="4000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65849" y="1562955"/>
            <a:ext cx="11270084" cy="4400207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fr-CA" b="1" noProof="0" dirty="0" smtClean="0"/>
              <a:t>Éléments clés:</a:t>
            </a:r>
          </a:p>
          <a:p>
            <a:pPr algn="ctr" fontAlgn="base"/>
            <a:r>
              <a:rPr lang="fr-CA" sz="2400" noProof="0" dirty="0" smtClean="0"/>
              <a:t>Feuille de route sur la stratégie de données du gouvernement fédéral</a:t>
            </a:r>
          </a:p>
          <a:p>
            <a:pPr algn="ctr" fontAlgn="base"/>
            <a:r>
              <a:rPr lang="fr-CA" sz="2400" noProof="0" dirty="0" smtClean="0"/>
              <a:t>Partenariats pour un gouvernement ouvert</a:t>
            </a:r>
          </a:p>
          <a:p>
            <a:pPr algn="ctr" fontAlgn="base"/>
            <a:r>
              <a:rPr lang="fr-CA" sz="2400" noProof="0" dirty="0" smtClean="0"/>
              <a:t>Directives fédérales sur le gouvernement ouvert</a:t>
            </a:r>
          </a:p>
          <a:p>
            <a:pPr algn="ctr" fontAlgn="base"/>
            <a:r>
              <a:rPr lang="fr-CA" sz="2400" noProof="0" dirty="0" smtClean="0"/>
              <a:t>Portail du gouvernement ouvert</a:t>
            </a:r>
          </a:p>
          <a:p>
            <a:pPr algn="ctr" fontAlgn="base"/>
            <a:r>
              <a:rPr lang="fr-CA" sz="2400" noProof="0" dirty="0" smtClean="0"/>
              <a:t>Directives et portails provinciaux/territoriaux ouverts</a:t>
            </a:r>
          </a:p>
          <a:p>
            <a:pPr algn="ctr" fontAlgn="base"/>
            <a:r>
              <a:rPr lang="fr-CA" sz="2400" noProof="0" dirty="0" smtClean="0"/>
              <a:t>L'Accord fédéral de géomatique et le Conseil canadien de géomatique</a:t>
            </a:r>
          </a:p>
          <a:p>
            <a:pPr algn="ctr" fontAlgn="base"/>
            <a:r>
              <a:rPr lang="fr-CA" sz="2400" noProof="0" dirty="0" smtClean="0"/>
              <a:t>Des centaines de sites web</a:t>
            </a:r>
          </a:p>
          <a:p>
            <a:pPr algn="ctr" fontAlgn="base"/>
            <a:r>
              <a:rPr lang="fr-CA" sz="2400" noProof="0" dirty="0" smtClean="0"/>
              <a:t>Plusieurs collaborations scientifiques et initiatives de partage de données</a:t>
            </a:r>
          </a:p>
          <a:p>
            <a:pPr algn="ctr" fontAlgn="base"/>
            <a:endParaRPr lang="fr-CA" sz="2400" noProof="0" dirty="0" smtClean="0"/>
          </a:p>
          <a:p>
            <a:pPr marL="0" indent="0" algn="ctr" fontAlgn="base">
              <a:buNone/>
            </a:pPr>
            <a:endParaRPr lang="fr-CA" sz="2400" b="1" noProof="0" dirty="0"/>
          </a:p>
        </p:txBody>
      </p:sp>
      <p:cxnSp>
        <p:nvCxnSpPr>
          <p:cNvPr id="12" name="Google Shape;307;p34"/>
          <p:cNvCxnSpPr/>
          <p:nvPr/>
        </p:nvCxnSpPr>
        <p:spPr>
          <a:xfrm flipV="1">
            <a:off x="5123798" y="1287539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0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11"/>
    </mc:Choice>
    <mc:Fallback xmlns="">
      <p:transition spd="slow" advTm="1383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7415646" y="1327891"/>
            <a:ext cx="4175708" cy="66319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1200"/>
              </a:spcBef>
              <a:buClr>
                <a:schemeClr val="accent2"/>
              </a:buClr>
              <a:buNone/>
            </a:pPr>
            <a:r>
              <a:rPr lang="en-CA" sz="20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Organisations non </a:t>
            </a:r>
            <a:r>
              <a:rPr lang="en-CA" sz="2000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gouvernementales</a:t>
            </a:r>
            <a:endParaRPr lang="en-CA" sz="20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261" y="5347514"/>
            <a:ext cx="4488588" cy="655621"/>
          </a:xfrm>
        </p:spPr>
        <p:txBody>
          <a:bodyPr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CA" sz="2000" b="1" noProof="0" dirty="0" smtClean="0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Provinces / Territoires</a:t>
            </a:r>
            <a:endParaRPr lang="fr-CA" sz="2000" noProof="0" dirty="0">
              <a:solidFill>
                <a:schemeClr val="accent4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5</a:t>
            </a:fld>
            <a:endParaRPr lang="en-CA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8055" y="115789"/>
            <a:ext cx="10903814" cy="820042"/>
          </a:xfrm>
        </p:spPr>
        <p:txBody>
          <a:bodyPr>
            <a:normAutofit/>
          </a:bodyPr>
          <a:lstStyle/>
          <a:p>
            <a:pPr algn="ctr"/>
            <a:r>
              <a:rPr lang="fr-CA" sz="4000" noProof="0" dirty="0" smtClean="0"/>
              <a:t>La donnée est partout</a:t>
            </a:r>
            <a:endParaRPr lang="fr-CA" sz="4000" noProof="0" dirty="0"/>
          </a:p>
        </p:txBody>
      </p:sp>
      <p:cxnSp>
        <p:nvCxnSpPr>
          <p:cNvPr id="13" name="Google Shape;307;p34"/>
          <p:cNvCxnSpPr/>
          <p:nvPr/>
        </p:nvCxnSpPr>
        <p:spPr>
          <a:xfrm flipV="1">
            <a:off x="5123798" y="1240329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" y="1463356"/>
            <a:ext cx="5710849" cy="38002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3" y="1991081"/>
            <a:ext cx="6269175" cy="39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3"/>
    </mc:Choice>
    <mc:Fallback xmlns="">
      <p:transition spd="slow" advTm="1826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45252" y="5491163"/>
            <a:ext cx="3515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Aft>
                <a:spcPts val="600"/>
              </a:spcAft>
              <a:buClr>
                <a:srgbClr val="336699"/>
              </a:buClr>
              <a:defRPr/>
            </a:pP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Collaboratif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6</a:t>
            </a:fld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6277060" y="1198975"/>
            <a:ext cx="55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Aft>
                <a:spcPts val="600"/>
              </a:spcAft>
              <a:buClr>
                <a:srgbClr val="336699"/>
              </a:buClr>
              <a:defRPr/>
            </a:pP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Villes</a:t>
            </a:r>
            <a:r>
              <a:rPr lang="en-CA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municipalités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88055" y="115789"/>
            <a:ext cx="10903814" cy="872231"/>
          </a:xfrm>
        </p:spPr>
        <p:txBody>
          <a:bodyPr>
            <a:normAutofit/>
          </a:bodyPr>
          <a:lstStyle/>
          <a:p>
            <a:pPr algn="ctr"/>
            <a:r>
              <a:rPr lang="fr-CA" sz="4000" noProof="0" dirty="0" smtClean="0"/>
              <a:t>La donnée est partout</a:t>
            </a:r>
            <a:endParaRPr lang="fr-CA" sz="4000" noProof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392" y="1928422"/>
            <a:ext cx="5370898" cy="3436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Google Shape;307;p34"/>
          <p:cNvCxnSpPr/>
          <p:nvPr/>
        </p:nvCxnSpPr>
        <p:spPr>
          <a:xfrm flipV="1">
            <a:off x="5123798" y="1356730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4906" t="13304" r="31753" b="3527"/>
          <a:stretch/>
        </p:blipFill>
        <p:spPr>
          <a:xfrm>
            <a:off x="6757986" y="1694829"/>
            <a:ext cx="4471413" cy="37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"/>
    </mc:Choice>
    <mc:Fallback xmlns="">
      <p:transition spd="slow" advTm="347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7</a:t>
            </a:fld>
            <a:endParaRPr lang="en-CA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88055" y="223529"/>
            <a:ext cx="10903814" cy="550070"/>
          </a:xfrm>
        </p:spPr>
        <p:txBody>
          <a:bodyPr>
            <a:noAutofit/>
          </a:bodyPr>
          <a:lstStyle/>
          <a:p>
            <a:pPr algn="ctr"/>
            <a:r>
              <a:rPr lang="fr-CA" sz="4000" dirty="0" smtClean="0"/>
              <a:t>Notre p</a:t>
            </a:r>
            <a:r>
              <a:rPr lang="fr-CA" sz="4000" noProof="0" dirty="0" err="1" smtClean="0"/>
              <a:t>ortail</a:t>
            </a:r>
            <a:r>
              <a:rPr lang="fr-CA" sz="4000" noProof="0" dirty="0" smtClean="0"/>
              <a:t> de données ouvertes</a:t>
            </a:r>
            <a:endParaRPr lang="fr-CA" sz="4000" noProof="0" dirty="0"/>
          </a:p>
        </p:txBody>
      </p:sp>
      <p:cxnSp>
        <p:nvCxnSpPr>
          <p:cNvPr id="7" name="Google Shape;307;p34"/>
          <p:cNvCxnSpPr/>
          <p:nvPr/>
        </p:nvCxnSpPr>
        <p:spPr>
          <a:xfrm flipV="1">
            <a:off x="5123798" y="1025729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Espace réservé du numéro de diapositive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0061F5-CB53-4013-86FF-EC5015673447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3321290" y="1114836"/>
            <a:ext cx="554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Aft>
                <a:spcPts val="600"/>
              </a:spcAft>
              <a:buClr>
                <a:srgbClr val="336699"/>
              </a:buClr>
              <a:defRPr/>
            </a:pP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Recherche</a:t>
            </a:r>
            <a:r>
              <a:rPr lang="en-CA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avec le mot-</a:t>
            </a:r>
            <a:r>
              <a:rPr lang="en-CA" b="1" dirty="0" err="1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clé</a:t>
            </a:r>
            <a:r>
              <a:rPr lang="en-CA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“Eau”</a:t>
            </a:r>
            <a:endParaRPr lang="en-CA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1919517827"/>
              </p:ext>
            </p:extLst>
          </p:nvPr>
        </p:nvGraphicFramePr>
        <p:xfrm>
          <a:off x="2434282" y="1572653"/>
          <a:ext cx="7547918" cy="486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avec flèche vers la gauche 16"/>
          <p:cNvSpPr/>
          <p:nvPr/>
        </p:nvSpPr>
        <p:spPr>
          <a:xfrm>
            <a:off x="7923909" y="3296929"/>
            <a:ext cx="4116582" cy="2886237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 </a:t>
            </a:r>
            <a:r>
              <a:rPr lang="fr-CA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géospatiales</a:t>
            </a:r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Ministères fédéraux et agences (22)</a:t>
            </a:r>
          </a:p>
          <a:p>
            <a:pPr algn="ctr"/>
            <a:endParaRPr lang="fr-CA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Tx/>
              <a:buChar char="-"/>
            </a:pPr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Provinces de  Colombie- Britannique , Alberta, Ontario, Québec, Nouveau-Brunswick et  Yukon</a:t>
            </a:r>
          </a:p>
          <a:p>
            <a:pPr algn="ctr"/>
            <a:endParaRPr lang="en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avec flèche vers la gauche 13"/>
          <p:cNvSpPr/>
          <p:nvPr/>
        </p:nvSpPr>
        <p:spPr>
          <a:xfrm flipH="1">
            <a:off x="688055" y="1591281"/>
            <a:ext cx="3746784" cy="3449228"/>
          </a:xfrm>
          <a:prstGeom prst="leftArrowCallout">
            <a:avLst>
              <a:gd name="adj1" fmla="val 23543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 et information provenant de: </a:t>
            </a:r>
          </a:p>
          <a:p>
            <a:pPr algn="ctr"/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Ministères et organismes fédéraux, y compris les sociétés de la Couronne  (71)</a:t>
            </a:r>
          </a:p>
          <a:p>
            <a:pPr algn="ctr"/>
            <a:endParaRPr lang="fr-CA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Tx/>
              <a:buChar char="-"/>
            </a:pPr>
            <a:r>
              <a:rPr lang="fr-C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Provinces de l’ Alberta, Ontario et Québec</a:t>
            </a:r>
            <a:endParaRPr lang="fr-C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78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63"/>
    </mc:Choice>
    <mc:Fallback xmlns="">
      <p:transition spd="slow" advTm="8266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39278" y="1608220"/>
            <a:ext cx="10884198" cy="437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4000"/>
              </a:lnSpc>
              <a:spcBef>
                <a:spcPts val="1200"/>
              </a:spcBef>
            </a:pPr>
            <a:r>
              <a:rPr lang="fr-CA" sz="2133" b="1" dirty="0" smtClean="0">
                <a:solidFill>
                  <a:schemeClr val="accent4">
                    <a:lumMod val="75000"/>
                  </a:schemeClr>
                </a:solidFill>
                <a:ea typeface="Montserrat"/>
                <a:cs typeface="Montserrat"/>
              </a:rPr>
              <a:t>5,200+ couches données interopérables de  22 ministères fédéraux  et  6 provinces/territoires</a:t>
            </a:r>
            <a:endParaRPr lang="fr-CA" sz="2133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8</a:t>
            </a:fld>
            <a:endParaRPr lang="en-CA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79755" y="156338"/>
            <a:ext cx="11561972" cy="709310"/>
          </a:xfrm>
        </p:spPr>
        <p:txBody>
          <a:bodyPr>
            <a:noAutofit/>
          </a:bodyPr>
          <a:lstStyle/>
          <a:p>
            <a:pPr algn="ctr"/>
            <a:r>
              <a:rPr lang="fr-CA" sz="4000" noProof="0" dirty="0" smtClean="0"/>
              <a:t>Cartes Ouvertes – Accès à tous les canadiens</a:t>
            </a:r>
            <a:endParaRPr lang="fr-CA" sz="4000" noProof="0" dirty="0"/>
          </a:p>
        </p:txBody>
      </p:sp>
      <p:cxnSp>
        <p:nvCxnSpPr>
          <p:cNvPr id="14" name="Google Shape;307;p34"/>
          <p:cNvCxnSpPr/>
          <p:nvPr/>
        </p:nvCxnSpPr>
        <p:spPr>
          <a:xfrm flipV="1">
            <a:off x="5244984" y="1387090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1" y="2128552"/>
            <a:ext cx="2302901" cy="38152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028" y="2316872"/>
            <a:ext cx="2251343" cy="3583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85" y="2310419"/>
            <a:ext cx="2259937" cy="363480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468" y="2220939"/>
            <a:ext cx="2259936" cy="28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5"/>
    </mc:Choice>
    <mc:Fallback xmlns="">
      <p:transition spd="slow" advTm="3910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737263" y="1276042"/>
            <a:ext cx="10714351" cy="10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Nouveau portail canadien </a:t>
            </a:r>
            <a:r>
              <a:rPr lang="fr-CA" sz="1851" b="1" i="1" dirty="0" smtClean="0">
                <a:solidFill>
                  <a:srgbClr val="0070C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GEO.CA</a:t>
            </a:r>
            <a:r>
              <a:rPr lang="fr-CA" sz="1851" b="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sera le début de grands pas en avant pour les données </a:t>
            </a:r>
            <a:r>
              <a:rPr lang="fr-CA" sz="1851" dirty="0" err="1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géospatiales</a:t>
            </a: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 ouvertes au Canada. Une </a:t>
            </a:r>
            <a:r>
              <a:rPr lang="fr-CA" sz="1851" b="1" i="1" dirty="0" smtClean="0">
                <a:solidFill>
                  <a:srgbClr val="0070C0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plate-forme neutre </a:t>
            </a: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où les utilisateurs de tous les niveaux de gouvernement, de l'industrie, du milieu universitaire et plus encore, peuvent découvrir l'information </a:t>
            </a:r>
            <a:r>
              <a:rPr lang="fr-CA" sz="1851" dirty="0" err="1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géospatiale</a:t>
            </a: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 qui est importante pour eux. </a:t>
            </a:r>
            <a:endParaRPr lang="fr-CA" sz="1851" dirty="0">
              <a:solidFill>
                <a:schemeClr val="dk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424951" y="3326918"/>
            <a:ext cx="48054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2" tIns="45712" rIns="45712" bIns="45712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fr-CA" sz="185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</a:rPr>
              <a:t>Soutenu par un système de gestion de contenu de haute qualité qui répond à nos besoins. </a:t>
            </a:r>
            <a:r>
              <a:rPr lang="fr-CA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/>
            </a:r>
            <a:br>
              <a:rPr lang="fr-CA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</a:br>
            <a:endParaRPr lang="fr-CA" dirty="0" smtClean="0">
              <a:solidFill>
                <a:schemeClr val="dk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fr-CA" b="1" i="1" dirty="0" smtClean="0">
                <a:solidFill>
                  <a:schemeClr val="dk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GEO.CA est en développement</a:t>
            </a: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154" y="2832321"/>
            <a:ext cx="6145797" cy="3593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61F5-CB53-4013-86FF-EC5015673447}" type="slidenum">
              <a:rPr lang="en-CA" smtClean="0"/>
              <a:t>9</a:t>
            </a:fld>
            <a:endParaRPr lang="en-CA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175" y="184782"/>
            <a:ext cx="11970526" cy="629606"/>
          </a:xfrm>
        </p:spPr>
        <p:txBody>
          <a:bodyPr>
            <a:noAutofit/>
          </a:bodyPr>
          <a:lstStyle/>
          <a:p>
            <a:pPr algn="ctr"/>
            <a:r>
              <a:rPr lang="fr-CA" sz="4000" noProof="0" dirty="0" smtClean="0"/>
              <a:t>Mettre le cap pour un meilleur accès et découverte </a:t>
            </a:r>
            <a:endParaRPr lang="fr-CA" sz="4000" noProof="0" dirty="0"/>
          </a:p>
        </p:txBody>
      </p:sp>
      <p:cxnSp>
        <p:nvCxnSpPr>
          <p:cNvPr id="12" name="Google Shape;307;p34"/>
          <p:cNvCxnSpPr/>
          <p:nvPr/>
        </p:nvCxnSpPr>
        <p:spPr>
          <a:xfrm flipV="1">
            <a:off x="5122236" y="1171631"/>
            <a:ext cx="1944404" cy="622"/>
          </a:xfrm>
          <a:prstGeom prst="straightConnector1">
            <a:avLst/>
          </a:prstGeom>
          <a:ln w="57150">
            <a:headEnd type="none" w="sm" len="sm"/>
            <a:tailEnd type="non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11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88"/>
    </mc:Choice>
    <mc:Fallback xmlns="">
      <p:transition spd="slow" advTm="9228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4.1|1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1009</Words>
  <Application>Microsoft Office PowerPoint</Application>
  <PresentationFormat>Grand écran</PresentationFormat>
  <Paragraphs>250</Paragraphs>
  <Slides>21</Slides>
  <Notes>10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Montserrat</vt:lpstr>
      <vt:lpstr>Times New Roman</vt:lpstr>
      <vt:lpstr>Wingdings</vt:lpstr>
      <vt:lpstr>Office Theme</vt:lpstr>
      <vt:lpstr>Données géospatiales ouvertes</vt:lpstr>
      <vt:lpstr>Données géospatiales ouvertes au Canada  Perspectives de la plateforme géospatiale fédérale</vt:lpstr>
      <vt:lpstr>Existence d’une base pour le partage de données</vt:lpstr>
      <vt:lpstr>Existence d’une base pour le partage de données </vt:lpstr>
      <vt:lpstr>La donnée est partout</vt:lpstr>
      <vt:lpstr>La donnée est partout</vt:lpstr>
      <vt:lpstr>Notre portail de données ouvertes</vt:lpstr>
      <vt:lpstr>Cartes Ouvertes – Accès à tous les canadiens</vt:lpstr>
      <vt:lpstr>Mettre le cap pour un meilleur accès et découverte </vt:lpstr>
      <vt:lpstr>Le parcours de partage de données est souvent complexe </vt:lpstr>
      <vt:lpstr>Le parcours de partage de données est souvent complexe </vt:lpstr>
      <vt:lpstr>Points forts du projet: Fédération de données ouvertes géospatiales</vt:lpstr>
      <vt:lpstr>Projet: Les origines </vt:lpstr>
      <vt:lpstr>Projet: Paramètres de la recherche fédérée</vt:lpstr>
      <vt:lpstr>Project: Architecture </vt:lpstr>
      <vt:lpstr>Projet: Processus</vt:lpstr>
      <vt:lpstr>Présentation PowerPoint</vt:lpstr>
      <vt:lpstr>Accès aux données</vt:lpstr>
      <vt:lpstr>Annexe: Calendrier des travaux</vt:lpstr>
      <vt:lpstr>Merci et connectez-vous avec nous! </vt:lpstr>
      <vt:lpstr>© Sa Majesté la Reine du chef du Canada, représentée par le ministre des Ressources naturelles, 2021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Gariépy, Nicolas</cp:lastModifiedBy>
  <cp:revision>222</cp:revision>
  <dcterms:created xsi:type="dcterms:W3CDTF">2019-08-12T13:09:44Z</dcterms:created>
  <dcterms:modified xsi:type="dcterms:W3CDTF">2021-09-15T11:53:18Z</dcterms:modified>
</cp:coreProperties>
</file>